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66" r:id="rId3"/>
    <p:sldId id="269" r:id="rId4"/>
    <p:sldId id="262" r:id="rId5"/>
    <p:sldId id="257" r:id="rId6"/>
    <p:sldId id="261" r:id="rId7"/>
    <p:sldId id="263" r:id="rId8"/>
    <p:sldId id="264" r:id="rId9"/>
    <p:sldId id="260" r:id="rId10"/>
    <p:sldId id="265" r:id="rId11"/>
    <p:sldId id="268" r:id="rId12"/>
    <p:sldId id="258"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C51364-2938-B496-5501-EE60BF0B41E5}" name="Spiess, Sophia" initials="SS" userId="S::spiess.sophie@marshfieldclinic.org::174f77ca-e7a4-444e-95ab-5999b4ba7ce6" providerId="AD"/>
  <p188:author id="{16E2F1FE-10C2-8E45-865E-0AEC175C81C5}" name="Barnett, Meagan J" initials="BMJ" userId="S::barnett.meagan@marshfieldclinic.org::6017aeee-94a9-4f36-b7e9-6ae4ad618c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2982" autoAdjust="0"/>
  </p:normalViewPr>
  <p:slideViewPr>
    <p:cSldViewPr snapToGrid="0">
      <p:cViewPr varScale="1">
        <p:scale>
          <a:sx n="102" d="100"/>
          <a:sy n="102"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5A9D3-5A96-40F5-BEBB-184F44F4B6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2771F37-F486-44E3-8507-F8661D37F348}">
      <dgm:prSet/>
      <dgm:spPr/>
      <dgm:t>
        <a:bodyPr/>
        <a:lstStyle/>
        <a:p>
          <a:r>
            <a:rPr lang="en-US" i="0" dirty="0"/>
            <a:t>Insights:</a:t>
          </a:r>
        </a:p>
      </dgm:t>
    </dgm:pt>
    <dgm:pt modelId="{CFEA40DF-4045-4735-9152-B91AA43FB4DD}" type="parTrans" cxnId="{2B56048F-D3E0-41C3-BC4E-65A91226E15D}">
      <dgm:prSet/>
      <dgm:spPr/>
      <dgm:t>
        <a:bodyPr/>
        <a:lstStyle/>
        <a:p>
          <a:endParaRPr lang="en-US"/>
        </a:p>
      </dgm:t>
    </dgm:pt>
    <dgm:pt modelId="{6A77655D-A477-4155-9EAE-D14591E2457B}" type="sibTrans" cxnId="{2B56048F-D3E0-41C3-BC4E-65A91226E15D}">
      <dgm:prSet/>
      <dgm:spPr/>
      <dgm:t>
        <a:bodyPr/>
        <a:lstStyle/>
        <a:p>
          <a:endParaRPr lang="en-US"/>
        </a:p>
      </dgm:t>
    </dgm:pt>
    <dgm:pt modelId="{3735B66F-40C0-40F5-9C09-4D1B97FA95FF}">
      <dgm:prSet/>
      <dgm:spPr/>
      <dgm:t>
        <a:bodyPr/>
        <a:lstStyle/>
        <a:p>
          <a:r>
            <a:rPr lang="en-US"/>
            <a:t>Naloxone nasal spray expires after ~2 years.</a:t>
          </a:r>
        </a:p>
      </dgm:t>
    </dgm:pt>
    <dgm:pt modelId="{725613A2-FF8A-4FCF-8B4F-CF4C9AE10098}" type="parTrans" cxnId="{BF9A2256-2ED8-437C-BDC4-E8BF98C029E4}">
      <dgm:prSet/>
      <dgm:spPr/>
      <dgm:t>
        <a:bodyPr/>
        <a:lstStyle/>
        <a:p>
          <a:endParaRPr lang="en-US"/>
        </a:p>
      </dgm:t>
    </dgm:pt>
    <dgm:pt modelId="{771B2BBA-C3F4-4518-83D3-63B1C375BA3D}" type="sibTrans" cxnId="{BF9A2256-2ED8-437C-BDC4-E8BF98C029E4}">
      <dgm:prSet/>
      <dgm:spPr/>
      <dgm:t>
        <a:bodyPr/>
        <a:lstStyle/>
        <a:p>
          <a:endParaRPr lang="en-US"/>
        </a:p>
      </dgm:t>
    </dgm:pt>
    <dgm:pt modelId="{88967229-0993-4873-A36B-2D6D9BF7EDA4}">
      <dgm:prSet/>
      <dgm:spPr/>
      <dgm:t>
        <a:bodyPr/>
        <a:lstStyle/>
        <a:p>
          <a:r>
            <a:rPr lang="en-US"/>
            <a:t>Emergency only boxes will likely require less restocking.</a:t>
          </a:r>
        </a:p>
      </dgm:t>
    </dgm:pt>
    <dgm:pt modelId="{131CCD28-3A83-4155-B681-12439DEAE93A}" type="parTrans" cxnId="{FB6F223D-2AD0-41CF-BE6F-AEA5B613EF75}">
      <dgm:prSet/>
      <dgm:spPr/>
      <dgm:t>
        <a:bodyPr/>
        <a:lstStyle/>
        <a:p>
          <a:endParaRPr lang="en-US"/>
        </a:p>
      </dgm:t>
    </dgm:pt>
    <dgm:pt modelId="{233E46B6-A4FE-452D-85E6-39D0A9DC67D6}" type="sibTrans" cxnId="{FB6F223D-2AD0-41CF-BE6F-AEA5B613EF75}">
      <dgm:prSet/>
      <dgm:spPr/>
      <dgm:t>
        <a:bodyPr/>
        <a:lstStyle/>
        <a:p>
          <a:endParaRPr lang="en-US"/>
        </a:p>
      </dgm:t>
    </dgm:pt>
    <dgm:pt modelId="{9541D7FD-7396-40F6-8CB9-A903BDF0F5E4}">
      <dgm:prSet/>
      <dgm:spPr/>
      <dgm:t>
        <a:bodyPr/>
        <a:lstStyle/>
        <a:p>
          <a:r>
            <a:rPr lang="en-US"/>
            <a:t>Technology does exist to help notify staff when the box is opened.</a:t>
          </a:r>
        </a:p>
      </dgm:t>
    </dgm:pt>
    <dgm:pt modelId="{EA210540-05F7-4788-86D2-A93BE1901F30}" type="parTrans" cxnId="{C3A9A44F-DD38-4AB9-B232-58A6EE680B56}">
      <dgm:prSet/>
      <dgm:spPr/>
      <dgm:t>
        <a:bodyPr/>
        <a:lstStyle/>
        <a:p>
          <a:endParaRPr lang="en-US"/>
        </a:p>
      </dgm:t>
    </dgm:pt>
    <dgm:pt modelId="{99B0C4A0-E2E0-4750-8C30-83C2C0B4B31F}" type="sibTrans" cxnId="{C3A9A44F-DD38-4AB9-B232-58A6EE680B56}">
      <dgm:prSet/>
      <dgm:spPr/>
      <dgm:t>
        <a:bodyPr/>
        <a:lstStyle/>
        <a:p>
          <a:endParaRPr lang="en-US"/>
        </a:p>
      </dgm:t>
    </dgm:pt>
    <dgm:pt modelId="{DE74C1BB-5BDE-4BBD-AA56-71D43D0033DD}">
      <dgm:prSet/>
      <dgm:spPr/>
      <dgm:t>
        <a:bodyPr/>
        <a:lstStyle/>
        <a:p>
          <a:r>
            <a:rPr lang="en-US" i="0" dirty="0"/>
            <a:t>Recommendations:</a:t>
          </a:r>
        </a:p>
      </dgm:t>
    </dgm:pt>
    <dgm:pt modelId="{9126CE77-B44D-4643-8160-78C225DF80D7}" type="parTrans" cxnId="{C85ADDB4-A698-409F-9CC9-343A2C502185}">
      <dgm:prSet/>
      <dgm:spPr/>
      <dgm:t>
        <a:bodyPr/>
        <a:lstStyle/>
        <a:p>
          <a:endParaRPr lang="en-US"/>
        </a:p>
      </dgm:t>
    </dgm:pt>
    <dgm:pt modelId="{134D2F7B-80A2-4E22-AB9E-75EBBD21664F}" type="sibTrans" cxnId="{C85ADDB4-A698-409F-9CC9-343A2C502185}">
      <dgm:prSet/>
      <dgm:spPr/>
      <dgm:t>
        <a:bodyPr/>
        <a:lstStyle/>
        <a:p>
          <a:endParaRPr lang="en-US"/>
        </a:p>
      </dgm:t>
    </dgm:pt>
    <dgm:pt modelId="{6282CEE1-1E63-4541-8F8E-0AA6577BBA91}">
      <dgm:prSet/>
      <dgm:spPr/>
      <dgm:t>
        <a:bodyPr/>
        <a:lstStyle/>
        <a:p>
          <a:r>
            <a:rPr lang="en-US"/>
            <a:t>1-2 people dedicated to monitoring and restocking box</a:t>
          </a:r>
        </a:p>
      </dgm:t>
    </dgm:pt>
    <dgm:pt modelId="{C2AE2878-94F1-421B-A765-563C1A481D50}" type="parTrans" cxnId="{3FD23B21-520A-462F-A17D-9F9B6B0C642F}">
      <dgm:prSet/>
      <dgm:spPr/>
      <dgm:t>
        <a:bodyPr/>
        <a:lstStyle/>
        <a:p>
          <a:endParaRPr lang="en-US"/>
        </a:p>
      </dgm:t>
    </dgm:pt>
    <dgm:pt modelId="{B6E2BD53-88DC-4C96-98B8-E8682F117414}" type="sibTrans" cxnId="{3FD23B21-520A-462F-A17D-9F9B6B0C642F}">
      <dgm:prSet/>
      <dgm:spPr/>
      <dgm:t>
        <a:bodyPr/>
        <a:lstStyle/>
        <a:p>
          <a:endParaRPr lang="en-US"/>
        </a:p>
      </dgm:t>
    </dgm:pt>
    <dgm:pt modelId="{B17B81AB-2806-4B62-83FF-44B8D36B4419}">
      <dgm:prSet/>
      <dgm:spPr/>
      <dgm:t>
        <a:bodyPr/>
        <a:lstStyle/>
        <a:p>
          <a:r>
            <a:rPr lang="en-US"/>
            <a:t>Lean on partners if worried about sustainability</a:t>
          </a:r>
        </a:p>
      </dgm:t>
    </dgm:pt>
    <dgm:pt modelId="{31E62CF7-F0D4-483F-BFC5-4D24EAB4EA94}" type="parTrans" cxnId="{727AFEFF-B9DF-42B5-9010-0CCDAF4B9B1E}">
      <dgm:prSet/>
      <dgm:spPr/>
      <dgm:t>
        <a:bodyPr/>
        <a:lstStyle/>
        <a:p>
          <a:endParaRPr lang="en-US"/>
        </a:p>
      </dgm:t>
    </dgm:pt>
    <dgm:pt modelId="{861208E3-8319-486C-9A33-771782919166}" type="sibTrans" cxnId="{727AFEFF-B9DF-42B5-9010-0CCDAF4B9B1E}">
      <dgm:prSet/>
      <dgm:spPr/>
      <dgm:t>
        <a:bodyPr/>
        <a:lstStyle/>
        <a:p>
          <a:endParaRPr lang="en-US"/>
        </a:p>
      </dgm:t>
    </dgm:pt>
    <dgm:pt modelId="{CFFCD830-F3B6-4DE0-89EC-7B2A2C87BD31}">
      <dgm:prSet/>
      <dgm:spPr/>
      <dgm:t>
        <a:bodyPr/>
        <a:lstStyle/>
        <a:p>
          <a:r>
            <a:rPr lang="en-US"/>
            <a:t>Local health department</a:t>
          </a:r>
        </a:p>
      </dgm:t>
    </dgm:pt>
    <dgm:pt modelId="{7564018A-F352-44FA-A5F6-B17E5908494D}" type="parTrans" cxnId="{C68C49A6-9D05-40E7-91A5-5E0A07C54F93}">
      <dgm:prSet/>
      <dgm:spPr/>
      <dgm:t>
        <a:bodyPr/>
        <a:lstStyle/>
        <a:p>
          <a:endParaRPr lang="en-US"/>
        </a:p>
      </dgm:t>
    </dgm:pt>
    <dgm:pt modelId="{51559F30-BAC6-4A4F-806A-E1D47354A87E}" type="sibTrans" cxnId="{C68C49A6-9D05-40E7-91A5-5E0A07C54F93}">
      <dgm:prSet/>
      <dgm:spPr/>
      <dgm:t>
        <a:bodyPr/>
        <a:lstStyle/>
        <a:p>
          <a:endParaRPr lang="en-US"/>
        </a:p>
      </dgm:t>
    </dgm:pt>
    <dgm:pt modelId="{74AA2E65-DBC6-4AD0-A3F1-F7D17E557073}">
      <dgm:prSet/>
      <dgm:spPr/>
      <dgm:t>
        <a:bodyPr/>
        <a:lstStyle/>
        <a:p>
          <a:r>
            <a:rPr lang="en-US"/>
            <a:t>Recovery coaches / organizations</a:t>
          </a:r>
        </a:p>
      </dgm:t>
    </dgm:pt>
    <dgm:pt modelId="{337F7117-F934-4491-9DD5-7BC51291E7BA}" type="parTrans" cxnId="{7BD0FCCF-B38E-43C0-8866-9F22900A4BDB}">
      <dgm:prSet/>
      <dgm:spPr/>
      <dgm:t>
        <a:bodyPr/>
        <a:lstStyle/>
        <a:p>
          <a:endParaRPr lang="en-US"/>
        </a:p>
      </dgm:t>
    </dgm:pt>
    <dgm:pt modelId="{8C3F373B-6DAB-48FD-965C-D7EB0C46221F}" type="sibTrans" cxnId="{7BD0FCCF-B38E-43C0-8866-9F22900A4BDB}">
      <dgm:prSet/>
      <dgm:spPr/>
      <dgm:t>
        <a:bodyPr/>
        <a:lstStyle/>
        <a:p>
          <a:endParaRPr lang="en-US"/>
        </a:p>
      </dgm:t>
    </dgm:pt>
    <dgm:pt modelId="{A2934277-23A6-44E2-B744-6068FFA5A680}">
      <dgm:prSet/>
      <dgm:spPr/>
      <dgm:t>
        <a:bodyPr/>
        <a:lstStyle/>
        <a:p>
          <a:r>
            <a:rPr lang="en-US"/>
            <a:t>Wisconsin DHS</a:t>
          </a:r>
        </a:p>
      </dgm:t>
    </dgm:pt>
    <dgm:pt modelId="{59490175-8E3E-414B-87E1-7620E264343F}" type="parTrans" cxnId="{72A47A94-3154-4F4D-9BE7-BE73FE54A0A3}">
      <dgm:prSet/>
      <dgm:spPr/>
      <dgm:t>
        <a:bodyPr/>
        <a:lstStyle/>
        <a:p>
          <a:endParaRPr lang="en-US"/>
        </a:p>
      </dgm:t>
    </dgm:pt>
    <dgm:pt modelId="{6EA9DF4F-2A6C-4365-A41D-CAEFD81E5089}" type="sibTrans" cxnId="{72A47A94-3154-4F4D-9BE7-BE73FE54A0A3}">
      <dgm:prSet/>
      <dgm:spPr/>
      <dgm:t>
        <a:bodyPr/>
        <a:lstStyle/>
        <a:p>
          <a:endParaRPr lang="en-US"/>
        </a:p>
      </dgm:t>
    </dgm:pt>
    <dgm:pt modelId="{DE97742E-A038-4036-BCDC-B919E9540041}" type="pres">
      <dgm:prSet presAssocID="{CBD5A9D3-5A96-40F5-BEBB-184F44F4B69B}" presName="linear" presStyleCnt="0">
        <dgm:presLayoutVars>
          <dgm:animLvl val="lvl"/>
          <dgm:resizeHandles val="exact"/>
        </dgm:presLayoutVars>
      </dgm:prSet>
      <dgm:spPr/>
    </dgm:pt>
    <dgm:pt modelId="{7FA87699-693F-4D57-9722-FFECEB725826}" type="pres">
      <dgm:prSet presAssocID="{A2771F37-F486-44E3-8507-F8661D37F348}" presName="parentText" presStyleLbl="node1" presStyleIdx="0" presStyleCnt="2">
        <dgm:presLayoutVars>
          <dgm:chMax val="0"/>
          <dgm:bulletEnabled val="1"/>
        </dgm:presLayoutVars>
      </dgm:prSet>
      <dgm:spPr/>
    </dgm:pt>
    <dgm:pt modelId="{E7AF58BC-122E-4766-B21D-590AB7ED146E}" type="pres">
      <dgm:prSet presAssocID="{A2771F37-F486-44E3-8507-F8661D37F348}" presName="childText" presStyleLbl="revTx" presStyleIdx="0" presStyleCnt="2">
        <dgm:presLayoutVars>
          <dgm:bulletEnabled val="1"/>
        </dgm:presLayoutVars>
      </dgm:prSet>
      <dgm:spPr/>
    </dgm:pt>
    <dgm:pt modelId="{0CD99946-E715-42FD-AC48-EA021FA05967}" type="pres">
      <dgm:prSet presAssocID="{DE74C1BB-5BDE-4BBD-AA56-71D43D0033DD}" presName="parentText" presStyleLbl="node1" presStyleIdx="1" presStyleCnt="2">
        <dgm:presLayoutVars>
          <dgm:chMax val="0"/>
          <dgm:bulletEnabled val="1"/>
        </dgm:presLayoutVars>
      </dgm:prSet>
      <dgm:spPr/>
    </dgm:pt>
    <dgm:pt modelId="{BAF8626E-0BC8-4CCC-AA8A-BE701BE21633}" type="pres">
      <dgm:prSet presAssocID="{DE74C1BB-5BDE-4BBD-AA56-71D43D0033DD}" presName="childText" presStyleLbl="revTx" presStyleIdx="1" presStyleCnt="2">
        <dgm:presLayoutVars>
          <dgm:bulletEnabled val="1"/>
        </dgm:presLayoutVars>
      </dgm:prSet>
      <dgm:spPr/>
    </dgm:pt>
  </dgm:ptLst>
  <dgm:cxnLst>
    <dgm:cxn modelId="{3FD23B21-520A-462F-A17D-9F9B6B0C642F}" srcId="{DE74C1BB-5BDE-4BBD-AA56-71D43D0033DD}" destId="{6282CEE1-1E63-4541-8F8E-0AA6577BBA91}" srcOrd="0" destOrd="0" parTransId="{C2AE2878-94F1-421B-A765-563C1A481D50}" sibTransId="{B6E2BD53-88DC-4C96-98B8-E8682F117414}"/>
    <dgm:cxn modelId="{266C8D34-372D-4D3F-ABA7-C54CF5EC2D42}" type="presOf" srcId="{CFFCD830-F3B6-4DE0-89EC-7B2A2C87BD31}" destId="{BAF8626E-0BC8-4CCC-AA8A-BE701BE21633}" srcOrd="0" destOrd="2" presId="urn:microsoft.com/office/officeart/2005/8/layout/vList2"/>
    <dgm:cxn modelId="{FB6F223D-2AD0-41CF-BE6F-AEA5B613EF75}" srcId="{A2771F37-F486-44E3-8507-F8661D37F348}" destId="{88967229-0993-4873-A36B-2D6D9BF7EDA4}" srcOrd="1" destOrd="0" parTransId="{131CCD28-3A83-4155-B681-12439DEAE93A}" sibTransId="{233E46B6-A4FE-452D-85E6-39D0A9DC67D6}"/>
    <dgm:cxn modelId="{265CE23D-DF42-4113-BC8C-FFAD7E5F8085}" type="presOf" srcId="{74AA2E65-DBC6-4AD0-A3F1-F7D17E557073}" destId="{BAF8626E-0BC8-4CCC-AA8A-BE701BE21633}" srcOrd="0" destOrd="3" presId="urn:microsoft.com/office/officeart/2005/8/layout/vList2"/>
    <dgm:cxn modelId="{410B0A5E-4E53-40F0-9DA3-0152E0B11931}" type="presOf" srcId="{3735B66F-40C0-40F5-9C09-4D1B97FA95FF}" destId="{E7AF58BC-122E-4766-B21D-590AB7ED146E}" srcOrd="0" destOrd="0" presId="urn:microsoft.com/office/officeart/2005/8/layout/vList2"/>
    <dgm:cxn modelId="{83EAAE5F-3A6E-4B46-8211-1FC0327DB985}" type="presOf" srcId="{CBD5A9D3-5A96-40F5-BEBB-184F44F4B69B}" destId="{DE97742E-A038-4036-BCDC-B919E9540041}" srcOrd="0" destOrd="0" presId="urn:microsoft.com/office/officeart/2005/8/layout/vList2"/>
    <dgm:cxn modelId="{5633146E-FF76-45A9-B668-724561F7F99B}" type="presOf" srcId="{A2771F37-F486-44E3-8507-F8661D37F348}" destId="{7FA87699-693F-4D57-9722-FFECEB725826}" srcOrd="0" destOrd="0" presId="urn:microsoft.com/office/officeart/2005/8/layout/vList2"/>
    <dgm:cxn modelId="{D2D7786E-2DD5-4C9E-8ABA-2C2B79804CF4}" type="presOf" srcId="{A2934277-23A6-44E2-B744-6068FFA5A680}" destId="{BAF8626E-0BC8-4CCC-AA8A-BE701BE21633}" srcOrd="0" destOrd="4" presId="urn:microsoft.com/office/officeart/2005/8/layout/vList2"/>
    <dgm:cxn modelId="{1505894E-E74D-4FB6-BDB8-614FE079EFF6}" type="presOf" srcId="{DE74C1BB-5BDE-4BBD-AA56-71D43D0033DD}" destId="{0CD99946-E715-42FD-AC48-EA021FA05967}" srcOrd="0" destOrd="0" presId="urn:microsoft.com/office/officeart/2005/8/layout/vList2"/>
    <dgm:cxn modelId="{C3A9A44F-DD38-4AB9-B232-58A6EE680B56}" srcId="{A2771F37-F486-44E3-8507-F8661D37F348}" destId="{9541D7FD-7396-40F6-8CB9-A903BDF0F5E4}" srcOrd="2" destOrd="0" parTransId="{EA210540-05F7-4788-86D2-A93BE1901F30}" sibTransId="{99B0C4A0-E2E0-4750-8C30-83C2C0B4B31F}"/>
    <dgm:cxn modelId="{BF9A2256-2ED8-437C-BDC4-E8BF98C029E4}" srcId="{A2771F37-F486-44E3-8507-F8661D37F348}" destId="{3735B66F-40C0-40F5-9C09-4D1B97FA95FF}" srcOrd="0" destOrd="0" parTransId="{725613A2-FF8A-4FCF-8B4F-CF4C9AE10098}" sibTransId="{771B2BBA-C3F4-4518-83D3-63B1C375BA3D}"/>
    <dgm:cxn modelId="{D6C98D76-2174-4639-B1BF-24FC472A616A}" type="presOf" srcId="{6282CEE1-1E63-4541-8F8E-0AA6577BBA91}" destId="{BAF8626E-0BC8-4CCC-AA8A-BE701BE21633}" srcOrd="0" destOrd="0" presId="urn:microsoft.com/office/officeart/2005/8/layout/vList2"/>
    <dgm:cxn modelId="{C7E74A8E-0DEA-4520-A77F-20F6022B9BDE}" type="presOf" srcId="{B17B81AB-2806-4B62-83FF-44B8D36B4419}" destId="{BAF8626E-0BC8-4CCC-AA8A-BE701BE21633}" srcOrd="0" destOrd="1" presId="urn:microsoft.com/office/officeart/2005/8/layout/vList2"/>
    <dgm:cxn modelId="{2B56048F-D3E0-41C3-BC4E-65A91226E15D}" srcId="{CBD5A9D3-5A96-40F5-BEBB-184F44F4B69B}" destId="{A2771F37-F486-44E3-8507-F8661D37F348}" srcOrd="0" destOrd="0" parTransId="{CFEA40DF-4045-4735-9152-B91AA43FB4DD}" sibTransId="{6A77655D-A477-4155-9EAE-D14591E2457B}"/>
    <dgm:cxn modelId="{72A47A94-3154-4F4D-9BE7-BE73FE54A0A3}" srcId="{B17B81AB-2806-4B62-83FF-44B8D36B4419}" destId="{A2934277-23A6-44E2-B744-6068FFA5A680}" srcOrd="2" destOrd="0" parTransId="{59490175-8E3E-414B-87E1-7620E264343F}" sibTransId="{6EA9DF4F-2A6C-4365-A41D-CAEFD81E5089}"/>
    <dgm:cxn modelId="{C68C49A6-9D05-40E7-91A5-5E0A07C54F93}" srcId="{B17B81AB-2806-4B62-83FF-44B8D36B4419}" destId="{CFFCD830-F3B6-4DE0-89EC-7B2A2C87BD31}" srcOrd="0" destOrd="0" parTransId="{7564018A-F352-44FA-A5F6-B17E5908494D}" sibTransId="{51559F30-BAC6-4A4F-806A-E1D47354A87E}"/>
    <dgm:cxn modelId="{C85ADDB4-A698-409F-9CC9-343A2C502185}" srcId="{CBD5A9D3-5A96-40F5-BEBB-184F44F4B69B}" destId="{DE74C1BB-5BDE-4BBD-AA56-71D43D0033DD}" srcOrd="1" destOrd="0" parTransId="{9126CE77-B44D-4643-8160-78C225DF80D7}" sibTransId="{134D2F7B-80A2-4E22-AB9E-75EBBD21664F}"/>
    <dgm:cxn modelId="{F7F6DECB-61B4-4534-8688-A0C9B37E3731}" type="presOf" srcId="{9541D7FD-7396-40F6-8CB9-A903BDF0F5E4}" destId="{E7AF58BC-122E-4766-B21D-590AB7ED146E}" srcOrd="0" destOrd="2" presId="urn:microsoft.com/office/officeart/2005/8/layout/vList2"/>
    <dgm:cxn modelId="{7BD0FCCF-B38E-43C0-8866-9F22900A4BDB}" srcId="{B17B81AB-2806-4B62-83FF-44B8D36B4419}" destId="{74AA2E65-DBC6-4AD0-A3F1-F7D17E557073}" srcOrd="1" destOrd="0" parTransId="{337F7117-F934-4491-9DD5-7BC51291E7BA}" sibTransId="{8C3F373B-6DAB-48FD-965C-D7EB0C46221F}"/>
    <dgm:cxn modelId="{35BB41D5-5C44-4290-BC25-86EDBF673130}" type="presOf" srcId="{88967229-0993-4873-A36B-2D6D9BF7EDA4}" destId="{E7AF58BC-122E-4766-B21D-590AB7ED146E}" srcOrd="0" destOrd="1" presId="urn:microsoft.com/office/officeart/2005/8/layout/vList2"/>
    <dgm:cxn modelId="{727AFEFF-B9DF-42B5-9010-0CCDAF4B9B1E}" srcId="{DE74C1BB-5BDE-4BBD-AA56-71D43D0033DD}" destId="{B17B81AB-2806-4B62-83FF-44B8D36B4419}" srcOrd="1" destOrd="0" parTransId="{31E62CF7-F0D4-483F-BFC5-4D24EAB4EA94}" sibTransId="{861208E3-8319-486C-9A33-771782919166}"/>
    <dgm:cxn modelId="{16A2D357-F07B-48FA-B494-D5EFD42EA596}" type="presParOf" srcId="{DE97742E-A038-4036-BCDC-B919E9540041}" destId="{7FA87699-693F-4D57-9722-FFECEB725826}" srcOrd="0" destOrd="0" presId="urn:microsoft.com/office/officeart/2005/8/layout/vList2"/>
    <dgm:cxn modelId="{23F8708B-BF56-4376-965A-BCF38BA4D171}" type="presParOf" srcId="{DE97742E-A038-4036-BCDC-B919E9540041}" destId="{E7AF58BC-122E-4766-B21D-590AB7ED146E}" srcOrd="1" destOrd="0" presId="urn:microsoft.com/office/officeart/2005/8/layout/vList2"/>
    <dgm:cxn modelId="{DDB52F0C-0BCF-4C44-9E5C-D0308520C815}" type="presParOf" srcId="{DE97742E-A038-4036-BCDC-B919E9540041}" destId="{0CD99946-E715-42FD-AC48-EA021FA05967}" srcOrd="2" destOrd="0" presId="urn:microsoft.com/office/officeart/2005/8/layout/vList2"/>
    <dgm:cxn modelId="{29BB2ABA-2A8F-4A2D-BA3A-28BF04D76283}" type="presParOf" srcId="{DE97742E-A038-4036-BCDC-B919E9540041}" destId="{BAF8626E-0BC8-4CCC-AA8A-BE701BE2163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2FEC9-AA6B-46FC-98B7-460D0B359248}"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3FFB82FB-8CAD-4D92-AFD6-126DBFD3FF6A}">
      <dgm:prSet custT="1"/>
      <dgm:spPr/>
      <dgm:t>
        <a:bodyPr/>
        <a:lstStyle/>
        <a:p>
          <a:r>
            <a:rPr lang="en-US" sz="2400" dirty="0"/>
            <a:t>Covers:</a:t>
          </a:r>
        </a:p>
      </dgm:t>
    </dgm:pt>
    <dgm:pt modelId="{9D9BBC81-19EF-4D0A-91D3-719AD0B1CBC5}" type="parTrans" cxnId="{BA63A250-4829-43CD-9A5D-51B1BE2E17BA}">
      <dgm:prSet/>
      <dgm:spPr/>
      <dgm:t>
        <a:bodyPr/>
        <a:lstStyle/>
        <a:p>
          <a:endParaRPr lang="en-US" sz="1400"/>
        </a:p>
      </dgm:t>
    </dgm:pt>
    <dgm:pt modelId="{DD17834D-27FA-4DC2-8526-7532854A9A18}" type="sibTrans" cxnId="{BA63A250-4829-43CD-9A5D-51B1BE2E17BA}">
      <dgm:prSet/>
      <dgm:spPr/>
      <dgm:t>
        <a:bodyPr/>
        <a:lstStyle/>
        <a:p>
          <a:endParaRPr lang="en-US" sz="1400"/>
        </a:p>
      </dgm:t>
    </dgm:pt>
    <dgm:pt modelId="{5592EEE8-4924-422E-903D-6733C53653FD}">
      <dgm:prSet custT="1"/>
      <dgm:spPr/>
      <dgm:t>
        <a:bodyPr/>
        <a:lstStyle/>
        <a:p>
          <a:r>
            <a:rPr lang="en-US" sz="2400"/>
            <a:t>How to recognize an overdose</a:t>
          </a:r>
        </a:p>
      </dgm:t>
    </dgm:pt>
    <dgm:pt modelId="{A379240A-044F-4DFD-A1CB-538B1FD30426}" type="parTrans" cxnId="{C46CD1DA-9527-4B82-8251-0F5188D3F5DC}">
      <dgm:prSet/>
      <dgm:spPr/>
      <dgm:t>
        <a:bodyPr/>
        <a:lstStyle/>
        <a:p>
          <a:endParaRPr lang="en-US" sz="1400"/>
        </a:p>
      </dgm:t>
    </dgm:pt>
    <dgm:pt modelId="{3AC4C760-B7EE-4E15-8588-AF3344BBFDA9}" type="sibTrans" cxnId="{C46CD1DA-9527-4B82-8251-0F5188D3F5DC}">
      <dgm:prSet/>
      <dgm:spPr/>
      <dgm:t>
        <a:bodyPr/>
        <a:lstStyle/>
        <a:p>
          <a:endParaRPr lang="en-US" sz="1400"/>
        </a:p>
      </dgm:t>
    </dgm:pt>
    <dgm:pt modelId="{009FF633-61D4-463E-A1AA-9817D2D6BA4E}">
      <dgm:prSet custT="1"/>
      <dgm:spPr/>
      <dgm:t>
        <a:bodyPr/>
        <a:lstStyle/>
        <a:p>
          <a:r>
            <a:rPr lang="en-US" sz="2400" dirty="0"/>
            <a:t>The proper care to give when someone is experiencing an overdose</a:t>
          </a:r>
        </a:p>
      </dgm:t>
    </dgm:pt>
    <dgm:pt modelId="{896C6C7F-2AAF-41A1-8B06-C0E685BB07A5}" type="parTrans" cxnId="{FEB26AFC-359F-4AFE-8869-C08769897D24}">
      <dgm:prSet/>
      <dgm:spPr/>
      <dgm:t>
        <a:bodyPr/>
        <a:lstStyle/>
        <a:p>
          <a:endParaRPr lang="en-US" sz="1400"/>
        </a:p>
      </dgm:t>
    </dgm:pt>
    <dgm:pt modelId="{3FE78BDD-25B0-410C-BD5C-85153DA7012F}" type="sibTrans" cxnId="{FEB26AFC-359F-4AFE-8869-C08769897D24}">
      <dgm:prSet/>
      <dgm:spPr/>
      <dgm:t>
        <a:bodyPr/>
        <a:lstStyle/>
        <a:p>
          <a:endParaRPr lang="en-US" sz="1400"/>
        </a:p>
      </dgm:t>
    </dgm:pt>
    <dgm:pt modelId="{9BAC9DEB-57BF-498D-8FDE-FB6722A73ADE}">
      <dgm:prSet custT="1"/>
      <dgm:spPr/>
      <dgm:t>
        <a:bodyPr/>
        <a:lstStyle/>
        <a:p>
          <a:r>
            <a:rPr lang="en-US" sz="2400" dirty="0"/>
            <a:t>How to administer naloxone nasal spray</a:t>
          </a:r>
        </a:p>
      </dgm:t>
    </dgm:pt>
    <dgm:pt modelId="{73CCDBBD-3C2D-4E43-9FAD-0684C64C674F}" type="parTrans" cxnId="{339F99A0-77AF-4EF9-B5E9-9AFDEDB6D998}">
      <dgm:prSet/>
      <dgm:spPr/>
      <dgm:t>
        <a:bodyPr/>
        <a:lstStyle/>
        <a:p>
          <a:endParaRPr lang="en-US" sz="1400"/>
        </a:p>
      </dgm:t>
    </dgm:pt>
    <dgm:pt modelId="{1440B590-6A62-48F0-9C8C-5E0BC41E294A}" type="sibTrans" cxnId="{339F99A0-77AF-4EF9-B5E9-9AFDEDB6D998}">
      <dgm:prSet/>
      <dgm:spPr/>
      <dgm:t>
        <a:bodyPr/>
        <a:lstStyle/>
        <a:p>
          <a:endParaRPr lang="en-US" sz="1400"/>
        </a:p>
      </dgm:t>
    </dgm:pt>
    <dgm:pt modelId="{CE26CBCF-D3BA-4AB2-AD88-21D509D0463E}">
      <dgm:prSet custT="1"/>
      <dgm:spPr/>
      <dgm:t>
        <a:bodyPr/>
        <a:lstStyle/>
        <a:p>
          <a:r>
            <a:rPr lang="en-US" sz="2800" dirty="0"/>
            <a:t>Does NOT replace the need for first responders &amp; EMTs</a:t>
          </a:r>
        </a:p>
      </dgm:t>
    </dgm:pt>
    <dgm:pt modelId="{E09A640B-F260-4EE7-BC67-C41A109606A2}" type="parTrans" cxnId="{3B58F773-AE17-4AC4-A0C3-A03185F100B7}">
      <dgm:prSet/>
      <dgm:spPr/>
      <dgm:t>
        <a:bodyPr/>
        <a:lstStyle/>
        <a:p>
          <a:endParaRPr lang="en-US" sz="1400"/>
        </a:p>
      </dgm:t>
    </dgm:pt>
    <dgm:pt modelId="{D80253C2-02CF-45EE-969D-3260887069F5}" type="sibTrans" cxnId="{3B58F773-AE17-4AC4-A0C3-A03185F100B7}">
      <dgm:prSet/>
      <dgm:spPr/>
      <dgm:t>
        <a:bodyPr/>
        <a:lstStyle/>
        <a:p>
          <a:endParaRPr lang="en-US" sz="1400"/>
        </a:p>
      </dgm:t>
    </dgm:pt>
    <dgm:pt modelId="{C2528AF5-34BD-42BB-882C-56A24EA790B2}">
      <dgm:prSet custT="1"/>
      <dgm:spPr/>
      <dgm:t>
        <a:bodyPr/>
        <a:lstStyle/>
        <a:p>
          <a:r>
            <a:rPr lang="en-US" sz="2400" dirty="0"/>
            <a:t>Offered by:</a:t>
          </a:r>
        </a:p>
      </dgm:t>
    </dgm:pt>
    <dgm:pt modelId="{F5442B64-AC88-4CFE-83AB-EAFC207EF843}" type="parTrans" cxnId="{CF44FF30-252C-4218-BC50-2018FDBE1DE8}">
      <dgm:prSet/>
      <dgm:spPr/>
      <dgm:t>
        <a:bodyPr/>
        <a:lstStyle/>
        <a:p>
          <a:endParaRPr lang="en-US"/>
        </a:p>
      </dgm:t>
    </dgm:pt>
    <dgm:pt modelId="{6D79EE06-A7FB-4589-8F53-BB176977A1D4}" type="sibTrans" cxnId="{CF44FF30-252C-4218-BC50-2018FDBE1DE8}">
      <dgm:prSet/>
      <dgm:spPr/>
      <dgm:t>
        <a:bodyPr/>
        <a:lstStyle/>
        <a:p>
          <a:endParaRPr lang="en-US"/>
        </a:p>
      </dgm:t>
    </dgm:pt>
    <dgm:pt modelId="{9163CD64-E4C6-438A-A967-2474DC5B3004}">
      <dgm:prSet custT="1"/>
      <dgm:spPr/>
      <dgm:t>
        <a:bodyPr/>
        <a:lstStyle/>
        <a:p>
          <a:r>
            <a:rPr lang="en-US" sz="2400" dirty="0"/>
            <a:t>County Health Departments</a:t>
          </a:r>
        </a:p>
      </dgm:t>
    </dgm:pt>
    <dgm:pt modelId="{2432E523-D7BC-426C-8E20-FFD8029889C1}" type="parTrans" cxnId="{E90E03E6-EA8A-4A4B-95A2-ACD3FA4D5080}">
      <dgm:prSet/>
      <dgm:spPr/>
      <dgm:t>
        <a:bodyPr/>
        <a:lstStyle/>
        <a:p>
          <a:endParaRPr lang="en-US"/>
        </a:p>
      </dgm:t>
    </dgm:pt>
    <dgm:pt modelId="{468B99D3-283A-463B-A070-861F89BC7824}" type="sibTrans" cxnId="{E90E03E6-EA8A-4A4B-95A2-ACD3FA4D5080}">
      <dgm:prSet/>
      <dgm:spPr/>
      <dgm:t>
        <a:bodyPr/>
        <a:lstStyle/>
        <a:p>
          <a:endParaRPr lang="en-US"/>
        </a:p>
      </dgm:t>
    </dgm:pt>
    <dgm:pt modelId="{9923DFDD-1EAC-431D-8A18-CB3236ADA31E}">
      <dgm:prSet custT="1"/>
      <dgm:spPr/>
      <dgm:t>
        <a:bodyPr/>
        <a:lstStyle/>
        <a:p>
          <a:r>
            <a:rPr lang="en-US" sz="2400" dirty="0"/>
            <a:t>Department of Public Instruction</a:t>
          </a:r>
        </a:p>
      </dgm:t>
    </dgm:pt>
    <dgm:pt modelId="{DE45D5F0-AFDE-4175-96D6-8408386FE1F1}" type="parTrans" cxnId="{747120C9-8CC7-4441-9D1E-5699D6E004FE}">
      <dgm:prSet/>
      <dgm:spPr/>
      <dgm:t>
        <a:bodyPr/>
        <a:lstStyle/>
        <a:p>
          <a:endParaRPr lang="en-US"/>
        </a:p>
      </dgm:t>
    </dgm:pt>
    <dgm:pt modelId="{4F29CBFF-B418-447E-A90A-832A1C8B0756}" type="sibTrans" cxnId="{747120C9-8CC7-4441-9D1E-5699D6E004FE}">
      <dgm:prSet/>
      <dgm:spPr/>
      <dgm:t>
        <a:bodyPr/>
        <a:lstStyle/>
        <a:p>
          <a:endParaRPr lang="en-US"/>
        </a:p>
      </dgm:t>
    </dgm:pt>
    <dgm:pt modelId="{42316A4D-7E2F-4412-94A0-B2EF8519074D}">
      <dgm:prSet custT="1"/>
      <dgm:spPr/>
      <dgm:t>
        <a:bodyPr/>
        <a:lstStyle/>
        <a:p>
          <a:r>
            <a:rPr lang="en-US" sz="2400" dirty="0"/>
            <a:t>American Red Cross</a:t>
          </a:r>
        </a:p>
      </dgm:t>
    </dgm:pt>
    <dgm:pt modelId="{B6BA8092-A92F-4738-B04B-CB07349741B6}" type="parTrans" cxnId="{144A3000-95E7-4479-94C6-2E7F7BA6379E}">
      <dgm:prSet/>
      <dgm:spPr/>
      <dgm:t>
        <a:bodyPr/>
        <a:lstStyle/>
        <a:p>
          <a:endParaRPr lang="en-US"/>
        </a:p>
      </dgm:t>
    </dgm:pt>
    <dgm:pt modelId="{B749DE41-12D3-434C-B1A3-422194E71ED1}" type="sibTrans" cxnId="{144A3000-95E7-4479-94C6-2E7F7BA6379E}">
      <dgm:prSet/>
      <dgm:spPr/>
      <dgm:t>
        <a:bodyPr/>
        <a:lstStyle/>
        <a:p>
          <a:endParaRPr lang="en-US"/>
        </a:p>
      </dgm:t>
    </dgm:pt>
    <dgm:pt modelId="{CC5143B6-2543-418F-A4E6-E0EBAD684E87}" type="pres">
      <dgm:prSet presAssocID="{3642FEC9-AA6B-46FC-98B7-460D0B359248}" presName="linear" presStyleCnt="0">
        <dgm:presLayoutVars>
          <dgm:animLvl val="lvl"/>
          <dgm:resizeHandles val="exact"/>
        </dgm:presLayoutVars>
      </dgm:prSet>
      <dgm:spPr/>
    </dgm:pt>
    <dgm:pt modelId="{5969F89B-8ACD-4148-AD4B-E4AE7901B979}" type="pres">
      <dgm:prSet presAssocID="{3FFB82FB-8CAD-4D92-AFD6-126DBFD3FF6A}" presName="parentText" presStyleLbl="node1" presStyleIdx="0" presStyleCnt="3" custScaleY="85820">
        <dgm:presLayoutVars>
          <dgm:chMax val="0"/>
          <dgm:bulletEnabled val="1"/>
        </dgm:presLayoutVars>
      </dgm:prSet>
      <dgm:spPr/>
    </dgm:pt>
    <dgm:pt modelId="{89CC1D91-11B1-43D4-807A-1B371B2EFFC6}" type="pres">
      <dgm:prSet presAssocID="{3FFB82FB-8CAD-4D92-AFD6-126DBFD3FF6A}" presName="childText" presStyleLbl="revTx" presStyleIdx="0" presStyleCnt="2">
        <dgm:presLayoutVars>
          <dgm:bulletEnabled val="1"/>
        </dgm:presLayoutVars>
      </dgm:prSet>
      <dgm:spPr/>
    </dgm:pt>
    <dgm:pt modelId="{419E7F55-08A3-4D03-9289-36C5823D6557}" type="pres">
      <dgm:prSet presAssocID="{C2528AF5-34BD-42BB-882C-56A24EA790B2}" presName="parentText" presStyleLbl="node1" presStyleIdx="1" presStyleCnt="3" custScaleY="92374">
        <dgm:presLayoutVars>
          <dgm:chMax val="0"/>
          <dgm:bulletEnabled val="1"/>
        </dgm:presLayoutVars>
      </dgm:prSet>
      <dgm:spPr/>
    </dgm:pt>
    <dgm:pt modelId="{4E8FF1BD-C8F5-4792-BFDF-71EEDAF57B36}" type="pres">
      <dgm:prSet presAssocID="{C2528AF5-34BD-42BB-882C-56A24EA790B2}" presName="childText" presStyleLbl="revTx" presStyleIdx="1" presStyleCnt="2">
        <dgm:presLayoutVars>
          <dgm:bulletEnabled val="1"/>
        </dgm:presLayoutVars>
      </dgm:prSet>
      <dgm:spPr/>
    </dgm:pt>
    <dgm:pt modelId="{51DC4C36-1835-4064-BDD3-5D4E77A1E60E}" type="pres">
      <dgm:prSet presAssocID="{CE26CBCF-D3BA-4AB2-AD88-21D509D0463E}" presName="parentText" presStyleLbl="node1" presStyleIdx="2" presStyleCnt="3">
        <dgm:presLayoutVars>
          <dgm:chMax val="0"/>
          <dgm:bulletEnabled val="1"/>
        </dgm:presLayoutVars>
      </dgm:prSet>
      <dgm:spPr/>
    </dgm:pt>
  </dgm:ptLst>
  <dgm:cxnLst>
    <dgm:cxn modelId="{144A3000-95E7-4479-94C6-2E7F7BA6379E}" srcId="{C2528AF5-34BD-42BB-882C-56A24EA790B2}" destId="{42316A4D-7E2F-4412-94A0-B2EF8519074D}" srcOrd="2" destOrd="0" parTransId="{B6BA8092-A92F-4738-B04B-CB07349741B6}" sibTransId="{B749DE41-12D3-434C-B1A3-422194E71ED1}"/>
    <dgm:cxn modelId="{98C7400C-1403-4FCF-8FDF-3BADC7FD8214}" type="presOf" srcId="{C2528AF5-34BD-42BB-882C-56A24EA790B2}" destId="{419E7F55-08A3-4D03-9289-36C5823D6557}" srcOrd="0" destOrd="0" presId="urn:microsoft.com/office/officeart/2005/8/layout/vList2"/>
    <dgm:cxn modelId="{B00BEB12-6393-4E65-BB67-556384136B84}" type="presOf" srcId="{9BAC9DEB-57BF-498D-8FDE-FB6722A73ADE}" destId="{89CC1D91-11B1-43D4-807A-1B371B2EFFC6}" srcOrd="0" destOrd="2" presId="urn:microsoft.com/office/officeart/2005/8/layout/vList2"/>
    <dgm:cxn modelId="{CF44FF30-252C-4218-BC50-2018FDBE1DE8}" srcId="{3642FEC9-AA6B-46FC-98B7-460D0B359248}" destId="{C2528AF5-34BD-42BB-882C-56A24EA790B2}" srcOrd="1" destOrd="0" parTransId="{F5442B64-AC88-4CFE-83AB-EAFC207EF843}" sibTransId="{6D79EE06-A7FB-4589-8F53-BB176977A1D4}"/>
    <dgm:cxn modelId="{A1A3F367-4E83-46FD-A433-52B68ACD14AE}" type="presOf" srcId="{9163CD64-E4C6-438A-A967-2474DC5B3004}" destId="{4E8FF1BD-C8F5-4792-BFDF-71EEDAF57B36}" srcOrd="0" destOrd="0" presId="urn:microsoft.com/office/officeart/2005/8/layout/vList2"/>
    <dgm:cxn modelId="{E61E0A48-E577-415B-A048-99E2ECF7CE81}" type="presOf" srcId="{9923DFDD-1EAC-431D-8A18-CB3236ADA31E}" destId="{4E8FF1BD-C8F5-4792-BFDF-71EEDAF57B36}" srcOrd="0" destOrd="1" presId="urn:microsoft.com/office/officeart/2005/8/layout/vList2"/>
    <dgm:cxn modelId="{B95C2B6A-78E4-46B4-8AEA-B2D64A54F9CD}" type="presOf" srcId="{42316A4D-7E2F-4412-94A0-B2EF8519074D}" destId="{4E8FF1BD-C8F5-4792-BFDF-71EEDAF57B36}" srcOrd="0" destOrd="2" presId="urn:microsoft.com/office/officeart/2005/8/layout/vList2"/>
    <dgm:cxn modelId="{BA63A250-4829-43CD-9A5D-51B1BE2E17BA}" srcId="{3642FEC9-AA6B-46FC-98B7-460D0B359248}" destId="{3FFB82FB-8CAD-4D92-AFD6-126DBFD3FF6A}" srcOrd="0" destOrd="0" parTransId="{9D9BBC81-19EF-4D0A-91D3-719AD0B1CBC5}" sibTransId="{DD17834D-27FA-4DC2-8526-7532854A9A18}"/>
    <dgm:cxn modelId="{3B58F773-AE17-4AC4-A0C3-A03185F100B7}" srcId="{3642FEC9-AA6B-46FC-98B7-460D0B359248}" destId="{CE26CBCF-D3BA-4AB2-AD88-21D509D0463E}" srcOrd="2" destOrd="0" parTransId="{E09A640B-F260-4EE7-BC67-C41A109606A2}" sibTransId="{D80253C2-02CF-45EE-969D-3260887069F5}"/>
    <dgm:cxn modelId="{370C1384-9ADE-408B-9AC2-AACE75D998B1}" type="presOf" srcId="{009FF633-61D4-463E-A1AA-9817D2D6BA4E}" destId="{89CC1D91-11B1-43D4-807A-1B371B2EFFC6}" srcOrd="0" destOrd="1" presId="urn:microsoft.com/office/officeart/2005/8/layout/vList2"/>
    <dgm:cxn modelId="{2E33939B-DD44-4232-B1DF-D30C5DE83B3D}" type="presOf" srcId="{5592EEE8-4924-422E-903D-6733C53653FD}" destId="{89CC1D91-11B1-43D4-807A-1B371B2EFFC6}" srcOrd="0" destOrd="0" presId="urn:microsoft.com/office/officeart/2005/8/layout/vList2"/>
    <dgm:cxn modelId="{339F99A0-77AF-4EF9-B5E9-9AFDEDB6D998}" srcId="{3FFB82FB-8CAD-4D92-AFD6-126DBFD3FF6A}" destId="{9BAC9DEB-57BF-498D-8FDE-FB6722A73ADE}" srcOrd="2" destOrd="0" parTransId="{73CCDBBD-3C2D-4E43-9FAD-0684C64C674F}" sibTransId="{1440B590-6A62-48F0-9C8C-5E0BC41E294A}"/>
    <dgm:cxn modelId="{603C68A5-DDCD-4F39-BA7C-997054D3BE0A}" type="presOf" srcId="{3FFB82FB-8CAD-4D92-AFD6-126DBFD3FF6A}" destId="{5969F89B-8ACD-4148-AD4B-E4AE7901B979}" srcOrd="0" destOrd="0" presId="urn:microsoft.com/office/officeart/2005/8/layout/vList2"/>
    <dgm:cxn modelId="{6FA580B6-BE50-44E0-A345-B9F478184CF3}" type="presOf" srcId="{CE26CBCF-D3BA-4AB2-AD88-21D509D0463E}" destId="{51DC4C36-1835-4064-BDD3-5D4E77A1E60E}" srcOrd="0" destOrd="0" presId="urn:microsoft.com/office/officeart/2005/8/layout/vList2"/>
    <dgm:cxn modelId="{747120C9-8CC7-4441-9D1E-5699D6E004FE}" srcId="{C2528AF5-34BD-42BB-882C-56A24EA790B2}" destId="{9923DFDD-1EAC-431D-8A18-CB3236ADA31E}" srcOrd="1" destOrd="0" parTransId="{DE45D5F0-AFDE-4175-96D6-8408386FE1F1}" sibTransId="{4F29CBFF-B418-447E-A90A-832A1C8B0756}"/>
    <dgm:cxn modelId="{C46CD1DA-9527-4B82-8251-0F5188D3F5DC}" srcId="{3FFB82FB-8CAD-4D92-AFD6-126DBFD3FF6A}" destId="{5592EEE8-4924-422E-903D-6733C53653FD}" srcOrd="0" destOrd="0" parTransId="{A379240A-044F-4DFD-A1CB-538B1FD30426}" sibTransId="{3AC4C760-B7EE-4E15-8588-AF3344BBFDA9}"/>
    <dgm:cxn modelId="{E90E03E6-EA8A-4A4B-95A2-ACD3FA4D5080}" srcId="{C2528AF5-34BD-42BB-882C-56A24EA790B2}" destId="{9163CD64-E4C6-438A-A967-2474DC5B3004}" srcOrd="0" destOrd="0" parTransId="{2432E523-D7BC-426C-8E20-FFD8029889C1}" sibTransId="{468B99D3-283A-463B-A070-861F89BC7824}"/>
    <dgm:cxn modelId="{15837DE8-8590-483E-AF97-A26D4AD6451B}" type="presOf" srcId="{3642FEC9-AA6B-46FC-98B7-460D0B359248}" destId="{CC5143B6-2543-418F-A4E6-E0EBAD684E87}" srcOrd="0" destOrd="0" presId="urn:microsoft.com/office/officeart/2005/8/layout/vList2"/>
    <dgm:cxn modelId="{FEB26AFC-359F-4AFE-8869-C08769897D24}" srcId="{3FFB82FB-8CAD-4D92-AFD6-126DBFD3FF6A}" destId="{009FF633-61D4-463E-A1AA-9817D2D6BA4E}" srcOrd="1" destOrd="0" parTransId="{896C6C7F-2AAF-41A1-8B06-C0E685BB07A5}" sibTransId="{3FE78BDD-25B0-410C-BD5C-85153DA7012F}"/>
    <dgm:cxn modelId="{5114BC02-92E3-4136-8F37-357545C61226}" type="presParOf" srcId="{CC5143B6-2543-418F-A4E6-E0EBAD684E87}" destId="{5969F89B-8ACD-4148-AD4B-E4AE7901B979}" srcOrd="0" destOrd="0" presId="urn:microsoft.com/office/officeart/2005/8/layout/vList2"/>
    <dgm:cxn modelId="{F274EDBB-CDF2-4FE5-BE7B-CBFE2D5776E0}" type="presParOf" srcId="{CC5143B6-2543-418F-A4E6-E0EBAD684E87}" destId="{89CC1D91-11B1-43D4-807A-1B371B2EFFC6}" srcOrd="1" destOrd="0" presId="urn:microsoft.com/office/officeart/2005/8/layout/vList2"/>
    <dgm:cxn modelId="{42ECE65D-AB15-4835-8EEE-DD3E4025A330}" type="presParOf" srcId="{CC5143B6-2543-418F-A4E6-E0EBAD684E87}" destId="{419E7F55-08A3-4D03-9289-36C5823D6557}" srcOrd="2" destOrd="0" presId="urn:microsoft.com/office/officeart/2005/8/layout/vList2"/>
    <dgm:cxn modelId="{E0D2DF5A-A838-4D28-8052-48AD04E231E0}" type="presParOf" srcId="{CC5143B6-2543-418F-A4E6-E0EBAD684E87}" destId="{4E8FF1BD-C8F5-4792-BFDF-71EEDAF57B36}" srcOrd="3" destOrd="0" presId="urn:microsoft.com/office/officeart/2005/8/layout/vList2"/>
    <dgm:cxn modelId="{73CE2C10-E4F9-47CF-A54A-B3B10599666C}" type="presParOf" srcId="{CC5143B6-2543-418F-A4E6-E0EBAD684E87}" destId="{51DC4C36-1835-4064-BDD3-5D4E77A1E6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87699-693F-4D57-9722-FFECEB725826}">
      <dsp:nvSpPr>
        <dsp:cNvPr id="0" name=""/>
        <dsp:cNvSpPr/>
      </dsp:nvSpPr>
      <dsp:spPr>
        <a:xfrm>
          <a:off x="0" y="45166"/>
          <a:ext cx="10515600"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0" kern="1200" dirty="0"/>
            <a:t>Insights:</a:t>
          </a:r>
        </a:p>
      </dsp:txBody>
      <dsp:txXfrm>
        <a:off x="32384" y="77550"/>
        <a:ext cx="10450832" cy="598621"/>
      </dsp:txXfrm>
    </dsp:sp>
    <dsp:sp modelId="{E7AF58BC-122E-4766-B21D-590AB7ED146E}">
      <dsp:nvSpPr>
        <dsp:cNvPr id="0" name=""/>
        <dsp:cNvSpPr/>
      </dsp:nvSpPr>
      <dsp:spPr>
        <a:xfrm>
          <a:off x="0" y="708556"/>
          <a:ext cx="10515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Naloxone nasal spray expires after ~2 years.</a:t>
          </a:r>
        </a:p>
        <a:p>
          <a:pPr marL="228600" lvl="1" indent="-228600" algn="l" defTabSz="933450">
            <a:lnSpc>
              <a:spcPct val="90000"/>
            </a:lnSpc>
            <a:spcBef>
              <a:spcPct val="0"/>
            </a:spcBef>
            <a:spcAft>
              <a:spcPct val="20000"/>
            </a:spcAft>
            <a:buChar char="•"/>
          </a:pPr>
          <a:r>
            <a:rPr lang="en-US" sz="2100" kern="1200"/>
            <a:t>Emergency only boxes will likely require less restocking.</a:t>
          </a:r>
        </a:p>
        <a:p>
          <a:pPr marL="228600" lvl="1" indent="-228600" algn="l" defTabSz="933450">
            <a:lnSpc>
              <a:spcPct val="90000"/>
            </a:lnSpc>
            <a:spcBef>
              <a:spcPct val="0"/>
            </a:spcBef>
            <a:spcAft>
              <a:spcPct val="20000"/>
            </a:spcAft>
            <a:buChar char="•"/>
          </a:pPr>
          <a:r>
            <a:rPr lang="en-US" sz="2100" kern="1200"/>
            <a:t>Technology does exist to help notify staff when the box is opened.</a:t>
          </a:r>
        </a:p>
      </dsp:txBody>
      <dsp:txXfrm>
        <a:off x="0" y="708556"/>
        <a:ext cx="10515600" cy="1089854"/>
      </dsp:txXfrm>
    </dsp:sp>
    <dsp:sp modelId="{0CD99946-E715-42FD-AC48-EA021FA05967}">
      <dsp:nvSpPr>
        <dsp:cNvPr id="0" name=""/>
        <dsp:cNvSpPr/>
      </dsp:nvSpPr>
      <dsp:spPr>
        <a:xfrm>
          <a:off x="0" y="1798411"/>
          <a:ext cx="10515600"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0" kern="1200" dirty="0"/>
            <a:t>Recommendations:</a:t>
          </a:r>
        </a:p>
      </dsp:txBody>
      <dsp:txXfrm>
        <a:off x="32384" y="1830795"/>
        <a:ext cx="10450832" cy="598621"/>
      </dsp:txXfrm>
    </dsp:sp>
    <dsp:sp modelId="{BAF8626E-0BC8-4CCC-AA8A-BE701BE21633}">
      <dsp:nvSpPr>
        <dsp:cNvPr id="0" name=""/>
        <dsp:cNvSpPr/>
      </dsp:nvSpPr>
      <dsp:spPr>
        <a:xfrm>
          <a:off x="0" y="2461801"/>
          <a:ext cx="10515600"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1-2 people dedicated to monitoring and restocking box</a:t>
          </a:r>
        </a:p>
        <a:p>
          <a:pPr marL="228600" lvl="1" indent="-228600" algn="l" defTabSz="933450">
            <a:lnSpc>
              <a:spcPct val="90000"/>
            </a:lnSpc>
            <a:spcBef>
              <a:spcPct val="0"/>
            </a:spcBef>
            <a:spcAft>
              <a:spcPct val="20000"/>
            </a:spcAft>
            <a:buChar char="•"/>
          </a:pPr>
          <a:r>
            <a:rPr lang="en-US" sz="2100" kern="1200"/>
            <a:t>Lean on partners if worried about sustainability</a:t>
          </a:r>
        </a:p>
        <a:p>
          <a:pPr marL="457200" lvl="2" indent="-228600" algn="l" defTabSz="933450">
            <a:lnSpc>
              <a:spcPct val="90000"/>
            </a:lnSpc>
            <a:spcBef>
              <a:spcPct val="0"/>
            </a:spcBef>
            <a:spcAft>
              <a:spcPct val="20000"/>
            </a:spcAft>
            <a:buChar char="•"/>
          </a:pPr>
          <a:r>
            <a:rPr lang="en-US" sz="2100" kern="1200"/>
            <a:t>Local health department</a:t>
          </a:r>
        </a:p>
        <a:p>
          <a:pPr marL="457200" lvl="2" indent="-228600" algn="l" defTabSz="933450">
            <a:lnSpc>
              <a:spcPct val="90000"/>
            </a:lnSpc>
            <a:spcBef>
              <a:spcPct val="0"/>
            </a:spcBef>
            <a:spcAft>
              <a:spcPct val="20000"/>
            </a:spcAft>
            <a:buChar char="•"/>
          </a:pPr>
          <a:r>
            <a:rPr lang="en-US" sz="2100" kern="1200"/>
            <a:t>Recovery coaches / organizations</a:t>
          </a:r>
        </a:p>
        <a:p>
          <a:pPr marL="457200" lvl="2" indent="-228600" algn="l" defTabSz="933450">
            <a:lnSpc>
              <a:spcPct val="90000"/>
            </a:lnSpc>
            <a:spcBef>
              <a:spcPct val="0"/>
            </a:spcBef>
            <a:spcAft>
              <a:spcPct val="20000"/>
            </a:spcAft>
            <a:buChar char="•"/>
          </a:pPr>
          <a:r>
            <a:rPr lang="en-US" sz="2100" kern="1200"/>
            <a:t>Wisconsin DHS</a:t>
          </a:r>
        </a:p>
      </dsp:txBody>
      <dsp:txXfrm>
        <a:off x="0" y="2461801"/>
        <a:ext cx="10515600" cy="184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F89B-8ACD-4148-AD4B-E4AE7901B979}">
      <dsp:nvSpPr>
        <dsp:cNvPr id="0" name=""/>
        <dsp:cNvSpPr/>
      </dsp:nvSpPr>
      <dsp:spPr>
        <a:xfrm>
          <a:off x="0" y="616"/>
          <a:ext cx="9484895" cy="60575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Covers:</a:t>
          </a:r>
        </a:p>
      </dsp:txBody>
      <dsp:txXfrm>
        <a:off x="29570" y="30186"/>
        <a:ext cx="9425755" cy="546610"/>
      </dsp:txXfrm>
    </dsp:sp>
    <dsp:sp modelId="{89CC1D91-11B1-43D4-807A-1B371B2EFFC6}">
      <dsp:nvSpPr>
        <dsp:cNvPr id="0" name=""/>
        <dsp:cNvSpPr/>
      </dsp:nvSpPr>
      <dsp:spPr>
        <a:xfrm>
          <a:off x="0" y="606366"/>
          <a:ext cx="9484895" cy="117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4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How to recognize an overdose</a:t>
          </a:r>
        </a:p>
        <a:p>
          <a:pPr marL="228600" lvl="1" indent="-228600" algn="l" defTabSz="1066800">
            <a:lnSpc>
              <a:spcPct val="90000"/>
            </a:lnSpc>
            <a:spcBef>
              <a:spcPct val="0"/>
            </a:spcBef>
            <a:spcAft>
              <a:spcPct val="20000"/>
            </a:spcAft>
            <a:buChar char="•"/>
          </a:pPr>
          <a:r>
            <a:rPr lang="en-US" sz="2400" kern="1200" dirty="0"/>
            <a:t>The proper care to give when someone is experiencing an overdose</a:t>
          </a:r>
        </a:p>
        <a:p>
          <a:pPr marL="228600" lvl="1" indent="-228600" algn="l" defTabSz="1066800">
            <a:lnSpc>
              <a:spcPct val="90000"/>
            </a:lnSpc>
            <a:spcBef>
              <a:spcPct val="0"/>
            </a:spcBef>
            <a:spcAft>
              <a:spcPct val="20000"/>
            </a:spcAft>
            <a:buChar char="•"/>
          </a:pPr>
          <a:r>
            <a:rPr lang="en-US" sz="2400" kern="1200" dirty="0"/>
            <a:t>How to administer naloxone nasal spray</a:t>
          </a:r>
        </a:p>
      </dsp:txBody>
      <dsp:txXfrm>
        <a:off x="0" y="606366"/>
        <a:ext cx="9484895" cy="1177252"/>
      </dsp:txXfrm>
    </dsp:sp>
    <dsp:sp modelId="{419E7F55-08A3-4D03-9289-36C5823D6557}">
      <dsp:nvSpPr>
        <dsp:cNvPr id="0" name=""/>
        <dsp:cNvSpPr/>
      </dsp:nvSpPr>
      <dsp:spPr>
        <a:xfrm>
          <a:off x="0" y="1783619"/>
          <a:ext cx="9484895" cy="652010"/>
        </a:xfrm>
        <a:prstGeom prst="roundRect">
          <a:avLst/>
        </a:prstGeom>
        <a:solidFill>
          <a:schemeClr val="accent2">
            <a:shade val="80000"/>
            <a:hueOff val="-92010"/>
            <a:satOff val="1353"/>
            <a:lumOff val="1085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Offered by:</a:t>
          </a:r>
        </a:p>
      </dsp:txBody>
      <dsp:txXfrm>
        <a:off x="31829" y="1815448"/>
        <a:ext cx="9421237" cy="588352"/>
      </dsp:txXfrm>
    </dsp:sp>
    <dsp:sp modelId="{4E8FF1BD-C8F5-4792-BFDF-71EEDAF57B36}">
      <dsp:nvSpPr>
        <dsp:cNvPr id="0" name=""/>
        <dsp:cNvSpPr/>
      </dsp:nvSpPr>
      <dsp:spPr>
        <a:xfrm>
          <a:off x="0" y="2435630"/>
          <a:ext cx="9484895" cy="117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4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County Health Departments</a:t>
          </a:r>
        </a:p>
        <a:p>
          <a:pPr marL="228600" lvl="1" indent="-228600" algn="l" defTabSz="1066800">
            <a:lnSpc>
              <a:spcPct val="90000"/>
            </a:lnSpc>
            <a:spcBef>
              <a:spcPct val="0"/>
            </a:spcBef>
            <a:spcAft>
              <a:spcPct val="20000"/>
            </a:spcAft>
            <a:buChar char="•"/>
          </a:pPr>
          <a:r>
            <a:rPr lang="en-US" sz="2400" kern="1200" dirty="0"/>
            <a:t>Department of Public Instruction</a:t>
          </a:r>
        </a:p>
        <a:p>
          <a:pPr marL="228600" lvl="1" indent="-228600" algn="l" defTabSz="1066800">
            <a:lnSpc>
              <a:spcPct val="90000"/>
            </a:lnSpc>
            <a:spcBef>
              <a:spcPct val="0"/>
            </a:spcBef>
            <a:spcAft>
              <a:spcPct val="20000"/>
            </a:spcAft>
            <a:buChar char="•"/>
          </a:pPr>
          <a:r>
            <a:rPr lang="en-US" sz="2400" kern="1200" dirty="0"/>
            <a:t>American Red Cross</a:t>
          </a:r>
        </a:p>
      </dsp:txBody>
      <dsp:txXfrm>
        <a:off x="0" y="2435630"/>
        <a:ext cx="9484895" cy="1177252"/>
      </dsp:txXfrm>
    </dsp:sp>
    <dsp:sp modelId="{51DC4C36-1835-4064-BDD3-5D4E77A1E60E}">
      <dsp:nvSpPr>
        <dsp:cNvPr id="0" name=""/>
        <dsp:cNvSpPr/>
      </dsp:nvSpPr>
      <dsp:spPr>
        <a:xfrm>
          <a:off x="0" y="3612882"/>
          <a:ext cx="9484895" cy="705838"/>
        </a:xfrm>
        <a:prstGeom prst="roundRect">
          <a:avLst/>
        </a:prstGeom>
        <a:solidFill>
          <a:schemeClr val="accent2">
            <a:shade val="80000"/>
            <a:hueOff val="-184021"/>
            <a:satOff val="2707"/>
            <a:lumOff val="217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Does NOT replace the need for first responders &amp; EMTs</a:t>
          </a:r>
        </a:p>
      </dsp:txBody>
      <dsp:txXfrm>
        <a:off x="34456" y="3647338"/>
        <a:ext cx="9415983" cy="6369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E513E-8A38-46B2-8B11-8640FBCDB489}"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626C6-CBF2-496D-9F76-777B0FADC8F9}" type="slidenum">
              <a:rPr lang="en-US" smtClean="0"/>
              <a:t>‹#›</a:t>
            </a:fld>
            <a:endParaRPr lang="en-US"/>
          </a:p>
        </p:txBody>
      </p:sp>
    </p:spTree>
    <p:extLst>
      <p:ext uri="{BB962C8B-B14F-4D97-AF65-F5344CB8AC3E}">
        <p14:creationId xmlns:p14="http://schemas.microsoft.com/office/powerpoint/2010/main" val="323008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what a naloxone box is, let’s take a step back and look at the whole picture of what is happening in our community, specifically in regards to opioids. </a:t>
            </a:r>
          </a:p>
        </p:txBody>
      </p:sp>
      <p:sp>
        <p:nvSpPr>
          <p:cNvPr id="4" name="Slide Number Placeholder 3"/>
          <p:cNvSpPr>
            <a:spLocks noGrp="1"/>
          </p:cNvSpPr>
          <p:nvPr>
            <p:ph type="sldNum" sz="quarter" idx="5"/>
          </p:nvPr>
        </p:nvSpPr>
        <p:spPr/>
        <p:txBody>
          <a:bodyPr/>
          <a:lstStyle/>
          <a:p>
            <a:fld id="{E70626C6-CBF2-496D-9F76-777B0FADC8F9}" type="slidenum">
              <a:rPr lang="en-US" smtClean="0"/>
              <a:t>2</a:t>
            </a:fld>
            <a:endParaRPr lang="en-US"/>
          </a:p>
        </p:txBody>
      </p:sp>
    </p:spTree>
    <p:extLst>
      <p:ext uri="{BB962C8B-B14F-4D97-AF65-F5344CB8AC3E}">
        <p14:creationId xmlns:p14="http://schemas.microsoft.com/office/powerpoint/2010/main" val="3055361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626C6-CBF2-496D-9F76-777B0FADC8F9}" type="slidenum">
              <a:rPr lang="en-US" smtClean="0"/>
              <a:t>11</a:t>
            </a:fld>
            <a:endParaRPr lang="en-US"/>
          </a:p>
        </p:txBody>
      </p:sp>
    </p:spTree>
    <p:extLst>
      <p:ext uri="{BB962C8B-B14F-4D97-AF65-F5344CB8AC3E}">
        <p14:creationId xmlns:p14="http://schemas.microsoft.com/office/powerpoint/2010/main" val="152192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strategies that can be done to help reduce overdoses, but today we are going to focus on one of the harm reduction approaches to addressing this: distribution of naloxone (or Narcan) through the placement of naloxone boxes in the community. </a:t>
            </a:r>
          </a:p>
          <a:p>
            <a:endParaRPr lang="en-US" dirty="0"/>
          </a:p>
          <a:p>
            <a:r>
              <a:rPr lang="en-US" dirty="0"/>
              <a:t>First, let’s all get on the same page on what harm reduction is. “Harm reduction is a practical and transformative approach that incorporates community-driven public health strategies – including prevention, risk reduction, and health promotion – to empower people who use drugs (and their families) with the choice to live healthy, self-directed, and purpose-filled lives.” </a:t>
            </a:r>
          </a:p>
          <a:p>
            <a:endParaRPr lang="en-US" dirty="0"/>
          </a:p>
          <a:p>
            <a:r>
              <a:rPr lang="en-US" dirty="0"/>
              <a:t>What does this really mean? Realistically, no matter how much we do to prevent substance use, some people are still going to use drugs, whether by choice, disease or illness, or accident. And while we still will do everything in our power to prevent substance use, harm reduction is one strategy that aims to limit the harm caused by using drugs and ensures we are not leaving anyone behind in the community. For example, if a friend, child, or family member is misusing prescription opioids, we want them to be able to get the help they need – that their life does not have to ultimately end in an overdose. By doing this, we can meet people where they are at in their recovery journey. Harm reduction, and specifically naloxone boxes, allow us to do just that.</a:t>
            </a:r>
          </a:p>
          <a:p>
            <a:endParaRPr lang="en-US" dirty="0"/>
          </a:p>
        </p:txBody>
      </p:sp>
      <p:sp>
        <p:nvSpPr>
          <p:cNvPr id="4" name="Slide Number Placeholder 3"/>
          <p:cNvSpPr>
            <a:spLocks noGrp="1"/>
          </p:cNvSpPr>
          <p:nvPr>
            <p:ph type="sldNum" sz="quarter" idx="5"/>
          </p:nvPr>
        </p:nvSpPr>
        <p:spPr/>
        <p:txBody>
          <a:bodyPr/>
          <a:lstStyle/>
          <a:p>
            <a:fld id="{E70626C6-CBF2-496D-9F76-777B0FADC8F9}" type="slidenum">
              <a:rPr lang="en-US" smtClean="0"/>
              <a:t>3</a:t>
            </a:fld>
            <a:endParaRPr lang="en-US"/>
          </a:p>
        </p:txBody>
      </p:sp>
    </p:spTree>
    <p:extLst>
      <p:ext uri="{BB962C8B-B14F-4D97-AF65-F5344CB8AC3E}">
        <p14:creationId xmlns:p14="http://schemas.microsoft.com/office/powerpoint/2010/main" val="1331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dive into what a naloxone box is. As you can see in the picture, it is a plastic box that gets mounted to a wall.</a:t>
            </a:r>
          </a:p>
          <a:p>
            <a:endParaRPr lang="en-US" dirty="0"/>
          </a:p>
          <a:p>
            <a:r>
              <a:rPr lang="en-US" dirty="0"/>
              <a:t>The box typically contains naloxone nasal spray (or NARCAN), which is the medication that reverses the short-term effects of an opioid overdose. It also contains gloves and a CPR breathing mask since someone experiencing an overdose will likely need rescue breaths until help arrives. Lastly, the box also contains instructions on administering the medication and rescue breaths.</a:t>
            </a:r>
          </a:p>
          <a:p>
            <a:endParaRPr lang="en-US" dirty="0"/>
          </a:p>
          <a:p>
            <a:r>
              <a:rPr lang="en-US" dirty="0"/>
              <a:t>You can think of this box very similar to that of an AED – about the same size and the same general purpose: to save a life in an emergency. </a:t>
            </a:r>
          </a:p>
          <a:p>
            <a:endParaRPr lang="en-US" dirty="0"/>
          </a:p>
          <a:p>
            <a:r>
              <a:rPr lang="en-US" dirty="0"/>
              <a:t>Naloxone boxes do go by a few different names – some other common brand names include </a:t>
            </a:r>
            <a:r>
              <a:rPr lang="en-US" dirty="0" err="1"/>
              <a:t>NaloxBox</a:t>
            </a:r>
            <a:r>
              <a:rPr lang="en-US" dirty="0"/>
              <a:t> (pictured) and </a:t>
            </a:r>
            <a:r>
              <a:rPr lang="en-US" dirty="0" err="1"/>
              <a:t>NaloxZONE</a:t>
            </a:r>
            <a:r>
              <a:rPr lang="en-US" dirty="0"/>
              <a:t> box. With each brand likely comes some small differences in design or supplies included. It will be important to fully investigate what comes with each box before implementing one so we can know what supplies need to be purchased separately.</a:t>
            </a:r>
          </a:p>
        </p:txBody>
      </p:sp>
      <p:sp>
        <p:nvSpPr>
          <p:cNvPr id="4" name="Slide Number Placeholder 3"/>
          <p:cNvSpPr>
            <a:spLocks noGrp="1"/>
          </p:cNvSpPr>
          <p:nvPr>
            <p:ph type="sldNum" sz="quarter" idx="5"/>
          </p:nvPr>
        </p:nvSpPr>
        <p:spPr/>
        <p:txBody>
          <a:bodyPr/>
          <a:lstStyle/>
          <a:p>
            <a:fld id="{E70626C6-CBF2-496D-9F76-777B0FADC8F9}" type="slidenum">
              <a:rPr lang="en-US" smtClean="0"/>
              <a:t>4</a:t>
            </a:fld>
            <a:endParaRPr lang="en-US"/>
          </a:p>
        </p:txBody>
      </p:sp>
    </p:spTree>
    <p:extLst>
      <p:ext uri="{BB962C8B-B14F-4D97-AF65-F5344CB8AC3E}">
        <p14:creationId xmlns:p14="http://schemas.microsoft.com/office/powerpoint/2010/main" val="11991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naloxone boxes serve the purpose of providing lifesaving supplies. But there are two popular options for use of these boxes. </a:t>
            </a:r>
          </a:p>
          <a:p>
            <a:endParaRPr lang="en-US" dirty="0"/>
          </a:p>
          <a:p>
            <a:r>
              <a:rPr lang="en-US" dirty="0"/>
              <a:t>The first is for emergencies only. This box is placed in a location to be a resource should an emergency occur at that specific location. These boxes are often located at schools, but can be placed elsewhere too. They sometimes will have alarms on the box so when it is opened, surrounding staff can appropriately respond to the incident.</a:t>
            </a:r>
          </a:p>
          <a:p>
            <a:endParaRPr lang="en-US" dirty="0"/>
          </a:p>
          <a:p>
            <a:r>
              <a:rPr lang="en-US" dirty="0"/>
              <a:t>The second is for naloxone boxes is still to provide naloxone in emergencies, but also provides the community with a free supply of naloxone nasal spray. How does this work? These boxes are often stocked with multiple boxes of naloxone so a community member can come up to the naloxone box and take some medication. People choose to take naloxone for a variety of reasons but could include if they are concerned about their own or someone else’s substance use.</a:t>
            </a:r>
          </a:p>
        </p:txBody>
      </p:sp>
      <p:sp>
        <p:nvSpPr>
          <p:cNvPr id="4" name="Slide Number Placeholder 3"/>
          <p:cNvSpPr>
            <a:spLocks noGrp="1"/>
          </p:cNvSpPr>
          <p:nvPr>
            <p:ph type="sldNum" sz="quarter" idx="5"/>
          </p:nvPr>
        </p:nvSpPr>
        <p:spPr/>
        <p:txBody>
          <a:bodyPr/>
          <a:lstStyle/>
          <a:p>
            <a:fld id="{E70626C6-CBF2-496D-9F76-777B0FADC8F9}" type="slidenum">
              <a:rPr lang="en-US" smtClean="0"/>
              <a:t>5</a:t>
            </a:fld>
            <a:endParaRPr lang="en-US"/>
          </a:p>
        </p:txBody>
      </p:sp>
    </p:spTree>
    <p:extLst>
      <p:ext uri="{BB962C8B-B14F-4D97-AF65-F5344CB8AC3E}">
        <p14:creationId xmlns:p14="http://schemas.microsoft.com/office/powerpoint/2010/main" val="134374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key considerations when it comes to the location of a naloxone box…</a:t>
            </a:r>
          </a:p>
          <a:p>
            <a:r>
              <a:rPr lang="en-US" dirty="0"/>
              <a:t>- A location that is easy to access is critical. If possible, place a box in a location that is available 24/7 and not behind locked doors.</a:t>
            </a:r>
          </a:p>
          <a:p>
            <a:pPr marL="171450" indent="-171450">
              <a:buFontTx/>
              <a:buChar char="-"/>
            </a:pPr>
            <a:r>
              <a:rPr lang="en-US" dirty="0"/>
              <a:t>The naloxone medication must be kept between 68-77 degrees so really all boxes should be placed indoors, especially being in Wisconsin.</a:t>
            </a:r>
          </a:p>
          <a:p>
            <a:pPr marL="171450" indent="-171450">
              <a:buFontTx/>
              <a:buChar char="-"/>
            </a:pPr>
            <a:r>
              <a:rPr lang="en-US" dirty="0"/>
              <a:t>Next, naloxone boxes are going to be most effective when placed where people who use drugs, or people who MAY use drugs, commonly go or congregate. Now this could be places like food pantries, warming shelters, etc. Or we could also think about our at-risk populations and where they go or get together.</a:t>
            </a:r>
          </a:p>
          <a:p>
            <a:pPr marL="628650" lvl="1" indent="-171450">
              <a:buFontTx/>
              <a:buChar char="-"/>
            </a:pPr>
            <a:r>
              <a:rPr lang="en-US" dirty="0"/>
              <a:t>For example, we do our best to prevent substance use among youth, but they may ultimately be peer pressured into trying something. By having naloxone available at school through a naloxone box, a child’s life could be saved should that experimentation turn out in a worst-case scenario. </a:t>
            </a:r>
          </a:p>
          <a:p>
            <a:pPr marL="171450" lvl="0" indent="-171450">
              <a:buFontTx/>
              <a:buChar char="-"/>
            </a:pPr>
            <a:r>
              <a:rPr lang="en-US" dirty="0"/>
              <a:t>Lastly, some agencies choose to place all emergency equipment in one central location for ease of access and recognition. This can be key in places where youth are present. Seeing a naloxone box next to an AED makes the association that the box is for emergencies only, is to be taken seriously, and not to play with.</a:t>
            </a:r>
          </a:p>
        </p:txBody>
      </p:sp>
      <p:sp>
        <p:nvSpPr>
          <p:cNvPr id="4" name="Slide Number Placeholder 3"/>
          <p:cNvSpPr>
            <a:spLocks noGrp="1"/>
          </p:cNvSpPr>
          <p:nvPr>
            <p:ph type="sldNum" sz="quarter" idx="5"/>
          </p:nvPr>
        </p:nvSpPr>
        <p:spPr/>
        <p:txBody>
          <a:bodyPr/>
          <a:lstStyle/>
          <a:p>
            <a:fld id="{E70626C6-CBF2-496D-9F76-777B0FADC8F9}" type="slidenum">
              <a:rPr lang="en-US" smtClean="0"/>
              <a:t>6</a:t>
            </a:fld>
            <a:endParaRPr lang="en-US"/>
          </a:p>
        </p:txBody>
      </p:sp>
    </p:spTree>
    <p:extLst>
      <p:ext uri="{BB962C8B-B14F-4D97-AF65-F5344CB8AC3E}">
        <p14:creationId xmlns:p14="http://schemas.microsoft.com/office/powerpoint/2010/main" val="276821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implementing any new resource, it is important to think about the maintenance, restocking, and overall sustainability. So let’s talk about a few insights and recommendations that can help make a box a success.</a:t>
            </a:r>
          </a:p>
          <a:p>
            <a:endParaRPr lang="en-US" dirty="0"/>
          </a:p>
          <a:p>
            <a:r>
              <a:rPr lang="en-US" dirty="0"/>
              <a:t>INSIGHTS:</a:t>
            </a:r>
          </a:p>
          <a:p>
            <a:pPr marL="171450" indent="-171450">
              <a:buFont typeface="Arial" panose="020B0604020202020204" pitchFamily="34" charset="0"/>
              <a:buChar char="•"/>
            </a:pPr>
            <a:r>
              <a:rPr lang="en-US" dirty="0"/>
              <a:t>First off, the naloxone medication in the box has a shelf life of about 2 years. We hope that the naloxone wouldn’t need to get used, and if that’s the case, it will last quite some time.</a:t>
            </a:r>
          </a:p>
          <a:p>
            <a:pPr marL="171450" indent="-171450">
              <a:buFont typeface="Arial" panose="020B0604020202020204" pitchFamily="34" charset="0"/>
              <a:buChar char="•"/>
            </a:pPr>
            <a:r>
              <a:rPr lang="en-US" dirty="0"/>
              <a:t>Earlier we talked about the different purposes of </a:t>
            </a:r>
            <a:r>
              <a:rPr lang="en-US" dirty="0" err="1"/>
              <a:t>naloxboxes</a:t>
            </a:r>
            <a:r>
              <a:rPr lang="en-US" dirty="0"/>
              <a:t>. It is important to note that those emergency use only boxes will require less restocking because less naloxone will likely be taken out. </a:t>
            </a:r>
          </a:p>
          <a:p>
            <a:pPr marL="171450" indent="-171450">
              <a:buFont typeface="Arial" panose="020B0604020202020204" pitchFamily="34" charset="0"/>
              <a:buChar char="•"/>
            </a:pPr>
            <a:r>
              <a:rPr lang="en-US" dirty="0"/>
              <a:t>Technology does exist to help notify staff when the box is opened. Sometimes it is built directly into the box, and other times it can be added.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RECOMMENDATIONS:</a:t>
            </a:r>
          </a:p>
          <a:p>
            <a:pPr marL="171450" indent="-171450">
              <a:buFont typeface="Arial" panose="020B0604020202020204" pitchFamily="34" charset="0"/>
              <a:buChar char="•"/>
            </a:pPr>
            <a:r>
              <a:rPr lang="en-US" dirty="0"/>
              <a:t>Having a specific 1-2 people dedicated to monitoring and restocking the box can make sure the resource is always stocked and ready to go. Many other agencies have had success with this approach.</a:t>
            </a:r>
          </a:p>
          <a:p>
            <a:pPr marL="171450" indent="-171450">
              <a:buFont typeface="Arial" panose="020B0604020202020204" pitchFamily="34" charset="0"/>
              <a:buChar char="•"/>
            </a:pPr>
            <a:r>
              <a:rPr lang="en-US" dirty="0"/>
              <a:t>And lastly, there are local and statewide partners that can support us in the effort to implement a box.</a:t>
            </a:r>
          </a:p>
          <a:p>
            <a:pPr marL="628650" lvl="1" indent="-171450">
              <a:buFont typeface="Arial" panose="020B0604020202020204" pitchFamily="34" charset="0"/>
              <a:buChar char="•"/>
            </a:pPr>
            <a:r>
              <a:rPr lang="en-US" dirty="0"/>
              <a:t>Some health departments participate in Narcan Direct programs and could potentially supplement some of our Narcan or naloxone supply.</a:t>
            </a:r>
          </a:p>
          <a:p>
            <a:pPr marL="628650" lvl="1" indent="-171450">
              <a:buFont typeface="Arial" panose="020B0604020202020204" pitchFamily="34" charset="0"/>
              <a:buChar char="•"/>
            </a:pPr>
            <a:r>
              <a:rPr lang="en-US" dirty="0"/>
              <a:t>Perhaps partnering with a recovery coach or organization to help monitor the box if staff capacity is a concern. They could also potentially provide recovery resources to put inside or near the box.</a:t>
            </a:r>
          </a:p>
          <a:p>
            <a:pPr marL="628650" lvl="1" indent="-171450">
              <a:buFont typeface="Arial" panose="020B0604020202020204" pitchFamily="34" charset="0"/>
              <a:buChar char="•"/>
            </a:pPr>
            <a:r>
              <a:rPr lang="en-US" dirty="0"/>
              <a:t>Wisconsin Department of Health Services also has supplemental materials (posters, signs, infographics) available through Dose of Reality on their website.</a:t>
            </a:r>
          </a:p>
          <a:p>
            <a:endParaRPr lang="en-US" dirty="0"/>
          </a:p>
          <a:p>
            <a:endParaRPr lang="en-US" dirty="0"/>
          </a:p>
        </p:txBody>
      </p:sp>
      <p:sp>
        <p:nvSpPr>
          <p:cNvPr id="4" name="Slide Number Placeholder 3"/>
          <p:cNvSpPr>
            <a:spLocks noGrp="1"/>
          </p:cNvSpPr>
          <p:nvPr>
            <p:ph type="sldNum" sz="quarter" idx="5"/>
          </p:nvPr>
        </p:nvSpPr>
        <p:spPr/>
        <p:txBody>
          <a:bodyPr/>
          <a:lstStyle/>
          <a:p>
            <a:fld id="{E70626C6-CBF2-496D-9F76-777B0FADC8F9}" type="slidenum">
              <a:rPr lang="en-US" smtClean="0"/>
              <a:t>7</a:t>
            </a:fld>
            <a:endParaRPr lang="en-US"/>
          </a:p>
        </p:txBody>
      </p:sp>
    </p:spTree>
    <p:extLst>
      <p:ext uri="{BB962C8B-B14F-4D97-AF65-F5344CB8AC3E}">
        <p14:creationId xmlns:p14="http://schemas.microsoft.com/office/powerpoint/2010/main" val="398078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are familiar with naloxone? Or as it’s also known as NARCAN? </a:t>
            </a:r>
            <a:r>
              <a:rPr lang="en-US" i="1" dirty="0"/>
              <a:t>*depending on response, you can skim through this information or dive deeper*</a:t>
            </a:r>
          </a:p>
          <a:p>
            <a:endParaRPr lang="en-US" dirty="0"/>
          </a:p>
          <a:p>
            <a:r>
              <a:rPr lang="en-US" dirty="0"/>
              <a:t>For those that are unfamiliar, naloxone is the medication that can reverse the short-term effects of an opioid overdose. Simply put, the medication temporarily blocks the receptors in the brain from absorbing opioids. Many experiencing an overdose, stop breathing and this medication helps restore breathing until help arrives.</a:t>
            </a:r>
          </a:p>
          <a:p>
            <a:endParaRPr lang="en-US" dirty="0"/>
          </a:p>
          <a:p>
            <a:r>
              <a:rPr lang="en-US" dirty="0"/>
              <a:t>Naloxone does come in many forms, but it is most commonly available and distributed as nasal spray. </a:t>
            </a:r>
          </a:p>
          <a:p>
            <a:endParaRPr lang="en-US" dirty="0"/>
          </a:p>
          <a:p>
            <a:r>
              <a:rPr lang="en-US" dirty="0"/>
              <a:t>Naloxone only serves as an overdose reversal medication for emergencies – it can not be misused and will not cause harm if administered to anyone who is not experiencing an overdose.</a:t>
            </a:r>
          </a:p>
          <a:p>
            <a:endParaRPr lang="en-US" dirty="0"/>
          </a:p>
          <a:p>
            <a:r>
              <a:rPr lang="en-US" dirty="0"/>
              <a:t>And lastly, it is now available to anyone over the counter in Wisconsin. Making it very easy for use to access and supply to our community if desired.</a:t>
            </a:r>
          </a:p>
        </p:txBody>
      </p:sp>
      <p:sp>
        <p:nvSpPr>
          <p:cNvPr id="4" name="Slide Number Placeholder 3"/>
          <p:cNvSpPr>
            <a:spLocks noGrp="1"/>
          </p:cNvSpPr>
          <p:nvPr>
            <p:ph type="sldNum" sz="quarter" idx="5"/>
          </p:nvPr>
        </p:nvSpPr>
        <p:spPr/>
        <p:txBody>
          <a:bodyPr/>
          <a:lstStyle/>
          <a:p>
            <a:fld id="{E70626C6-CBF2-496D-9F76-777B0FADC8F9}" type="slidenum">
              <a:rPr lang="en-US" smtClean="0"/>
              <a:t>8</a:t>
            </a:fld>
            <a:endParaRPr lang="en-US"/>
          </a:p>
        </p:txBody>
      </p:sp>
    </p:spTree>
    <p:extLst>
      <p:ext uri="{BB962C8B-B14F-4D97-AF65-F5344CB8AC3E}">
        <p14:creationId xmlns:p14="http://schemas.microsoft.com/office/powerpoint/2010/main" val="42698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Naloxone nasal is incredibly easy to administer on yourself or someone else, however there is training available. By participating in a training, staff at a location with a naloxone box will feel more comfortable and confident in their ability to respond to an overdose emergency. In general, training covers how to recognize an overdose, the proper care to give when someone is experiencing an overdose, and then how to administer the naloxone nasal spray.</a:t>
            </a:r>
          </a:p>
          <a:p>
            <a:endParaRPr lang="en-US" dirty="0"/>
          </a:p>
          <a:p>
            <a:r>
              <a:rPr lang="en-US" dirty="0"/>
              <a:t>This training is widely available both in person and virtually. Some trainings have a cost associated with them, but most are free and about 30-45 minutes. It is important to note that if naloxone boxes are placed at a school, there are specific rules that need to be followed when it comes to staff getting trained. Checking with the Department of Public Instruction (DPI) would ensure proper steps are taken.</a:t>
            </a:r>
          </a:p>
          <a:p>
            <a:endParaRPr lang="en-US" dirty="0"/>
          </a:p>
          <a:p>
            <a:r>
              <a:rPr lang="en-US" dirty="0"/>
              <a:t>It is important to also note that this training does not replace the need for calling 911 and having first responders respond to an overdose. A life can be lost to overdose in a matter of seconds - before help even has a chance to get there. Naloxone and its administration training is simply helping to keep a person alive long enough for that person to get proper medical care should they choose to. </a:t>
            </a:r>
          </a:p>
          <a:p>
            <a:endParaRPr lang="en-US" dirty="0"/>
          </a:p>
          <a:p>
            <a:endParaRPr lang="en-US" dirty="0"/>
          </a:p>
        </p:txBody>
      </p:sp>
      <p:sp>
        <p:nvSpPr>
          <p:cNvPr id="4" name="Slide Number Placeholder 3"/>
          <p:cNvSpPr>
            <a:spLocks noGrp="1"/>
          </p:cNvSpPr>
          <p:nvPr>
            <p:ph type="sldNum" sz="quarter" idx="5"/>
          </p:nvPr>
        </p:nvSpPr>
        <p:spPr/>
        <p:txBody>
          <a:bodyPr/>
          <a:lstStyle/>
          <a:p>
            <a:fld id="{E70626C6-CBF2-496D-9F76-777B0FADC8F9}" type="slidenum">
              <a:rPr lang="en-US" smtClean="0"/>
              <a:t>9</a:t>
            </a:fld>
            <a:endParaRPr lang="en-US"/>
          </a:p>
        </p:txBody>
      </p:sp>
    </p:spTree>
    <p:extLst>
      <p:ext uri="{BB962C8B-B14F-4D97-AF65-F5344CB8AC3E}">
        <p14:creationId xmlns:p14="http://schemas.microsoft.com/office/powerpoint/2010/main" val="254149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may be curious – who else really has these boxes?</a:t>
            </a:r>
          </a:p>
          <a:p>
            <a:endParaRPr lang="en-US" dirty="0"/>
          </a:p>
          <a:p>
            <a:r>
              <a:rPr lang="en-US" dirty="0"/>
              <a:t>This map is taken from the Wisconsin Department of Health Services showing all of the places in Wisconsin where naloxone is available for free or for purchase. While this looks like a lot of locations to the naked eye, we can also see that there are plenty of gaps and holes where naloxone is not available. </a:t>
            </a:r>
          </a:p>
          <a:p>
            <a:endParaRPr lang="en-US" dirty="0"/>
          </a:p>
          <a:p>
            <a:r>
              <a:rPr lang="en-US" dirty="0"/>
              <a:t>An overdose can happen anywhere, at anytime. So making this life-saving resource available in even our most rural communities is key to saving lives. By implementing a naloxone box, we can be part of that effort.</a:t>
            </a:r>
          </a:p>
          <a:p>
            <a:endParaRPr lang="en-US" dirty="0"/>
          </a:p>
          <a:p>
            <a:r>
              <a:rPr lang="en-US" dirty="0"/>
              <a:t>*Screenshot taken from DHS’ Dose of Reality on 8/12/2024 https://www.dhs.wisconsin.gov/opioids/safer-use.htm#naloxone</a:t>
            </a:r>
          </a:p>
        </p:txBody>
      </p:sp>
      <p:sp>
        <p:nvSpPr>
          <p:cNvPr id="4" name="Slide Number Placeholder 3"/>
          <p:cNvSpPr>
            <a:spLocks noGrp="1"/>
          </p:cNvSpPr>
          <p:nvPr>
            <p:ph type="sldNum" sz="quarter" idx="5"/>
          </p:nvPr>
        </p:nvSpPr>
        <p:spPr/>
        <p:txBody>
          <a:bodyPr/>
          <a:lstStyle/>
          <a:p>
            <a:fld id="{E70626C6-CBF2-496D-9F76-777B0FADC8F9}" type="slidenum">
              <a:rPr lang="en-US" smtClean="0"/>
              <a:t>10</a:t>
            </a:fld>
            <a:endParaRPr lang="en-US"/>
          </a:p>
        </p:txBody>
      </p:sp>
    </p:spTree>
    <p:extLst>
      <p:ext uri="{BB962C8B-B14F-4D97-AF65-F5344CB8AC3E}">
        <p14:creationId xmlns:p14="http://schemas.microsoft.com/office/powerpoint/2010/main" val="83799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77D4-D468-B25E-7895-697E2ECFE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C81B7-B208-A6DB-8788-280AB081C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8FCA5-8CD5-70F4-D50A-03E24339F8D8}"/>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D0C430AB-3823-F609-B674-18621F67B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D3F3F-D6EC-EFEF-598F-9A4A460DE2E5}"/>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78684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4097-4907-40DA-BB2A-FF531FD5D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482C0-9AC6-1C1D-A10D-0C847FADB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CE819-DCF6-3A97-2D3B-B1F4A71F8277}"/>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034C1845-1306-D422-F37F-01A64340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0C64-E611-92E3-6C97-11F47E187D42}"/>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420725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1A968-0686-11D1-C367-D555C681A0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CB2FA7-B2D0-FFBD-5CCF-0322F2CDE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0AC4F-97AB-148F-0B6B-A56E6C4CF9F5}"/>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BCE3134A-46E0-D75F-334F-E7D065847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088B9-A1B0-BAC4-9D4D-83180B8B4123}"/>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59712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77D4-D468-B25E-7895-697E2ECFE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C81B7-B208-A6DB-8788-280AB081C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8FCA5-8CD5-70F4-D50A-03E24339F8D8}"/>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D0C430AB-3823-F609-B674-18621F67B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D3F3F-D6EC-EFEF-598F-9A4A460DE2E5}"/>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292151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85DE-DC0C-4E9D-C5D2-F8B1FA2C9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0E157-3CED-7311-0C62-CBC3220C8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B0C92-41B3-E3D8-54BE-F3DAE97FAB3E}"/>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A79431C2-6452-EBA4-7276-2AFD7867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C9D6D-515C-5EF7-57FC-BB9C933C2735}"/>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230744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3431-E3FB-DA64-60BA-1561A01BF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E8609B-DD6C-B72F-4D2F-13347E1A82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4FF93-518B-2882-0ABC-74000F16D7F9}"/>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A222EE8B-AFD0-2BFB-AEBB-EA38CD04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8E0DD-18DF-5B53-A818-591908396143}"/>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95353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7BF3-8AC2-7036-E519-372D4723B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07D1A-1D06-C80B-1CEE-81985E4E9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FE5C1-E4B0-7EF5-EB99-5F9D654262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E3E12-F82C-11D3-0832-A4E2E783D898}"/>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0A571A35-ADD4-1ACC-8575-F47AB3657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2DBA1-A3DB-A304-6F49-C6C06AE2F80A}"/>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2077304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1191-5CCA-1A72-45D2-6361083B9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8330A-92C7-6C19-42EA-D8DC04031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EF9E6-9F31-3AD4-CDC6-3011CA576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C20D4-0A6D-17B6-80C7-42BDD98C7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DB026-3A7B-DE97-A23D-560326CDD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9AF29-A040-156B-032C-9FA732371A8F}"/>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8" name="Footer Placeholder 7">
            <a:extLst>
              <a:ext uri="{FF2B5EF4-FFF2-40B4-BE49-F238E27FC236}">
                <a16:creationId xmlns:a16="http://schemas.microsoft.com/office/drawing/2014/main" id="{91262D56-3378-AB05-C4D9-45E9F978C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73952-EF74-7642-1AD4-E2085E49480F}"/>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70882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E8AC-BB94-1444-2C95-57CD30E58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7EDA6D-D8E3-EF8F-C8ED-C0825DD7A971}"/>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4" name="Footer Placeholder 3">
            <a:extLst>
              <a:ext uri="{FF2B5EF4-FFF2-40B4-BE49-F238E27FC236}">
                <a16:creationId xmlns:a16="http://schemas.microsoft.com/office/drawing/2014/main" id="{199B20AF-3B06-697D-292B-A32BA21E2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1D4708-6B86-8F37-7CB8-BFAA45363C3B}"/>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3366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EB757-2D39-034B-1C9B-85CB35CDE18D}"/>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3" name="Footer Placeholder 2">
            <a:extLst>
              <a:ext uri="{FF2B5EF4-FFF2-40B4-BE49-F238E27FC236}">
                <a16:creationId xmlns:a16="http://schemas.microsoft.com/office/drawing/2014/main" id="{3C3A44BF-C151-7DB4-A623-1E1A65AB8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15DC5-7BAF-AABF-1BD0-C2B74038BA22}"/>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77566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77D2-2FE8-D424-1E92-1C3A77871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06902-F76F-521A-472E-5B3B02CAF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5E9E7-720E-A45F-364D-E9E25CA18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36564-811F-AB5E-80B3-C32D9CD7310B}"/>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C12A42C4-7D12-2D1A-3A8D-414B9F8E6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443BE-E031-8B63-DDC1-448DF2F16ECE}"/>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89133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85DE-DC0C-4E9D-C5D2-F8B1FA2C9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0E157-3CED-7311-0C62-CBC3220C8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B0C92-41B3-E3D8-54BE-F3DAE97FAB3E}"/>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A79431C2-6452-EBA4-7276-2AFD7867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C9D6D-515C-5EF7-57FC-BB9C933C2735}"/>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665614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185-F91B-2DBA-7E5B-96234CEC4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E550F-A9AE-4BFD-1726-AB27FF047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59610-E17A-F3BE-8AF7-70872CAD4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7C1B6-013B-BE35-FE3A-1F71244B996B}"/>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64F6FC3B-C167-3045-5C3E-E2900CEE7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3085D-60E5-1170-8EBA-A46543730B7A}"/>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24454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4097-4907-40DA-BB2A-FF531FD5D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482C0-9AC6-1C1D-A10D-0C847FADB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CE819-DCF6-3A97-2D3B-B1F4A71F8277}"/>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034C1845-1306-D422-F37F-01A64340C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0C64-E611-92E3-6C97-11F47E187D42}"/>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47221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1A968-0686-11D1-C367-D555C681A0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CB2FA7-B2D0-FFBD-5CCF-0322F2CDE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0AC4F-97AB-148F-0B6B-A56E6C4CF9F5}"/>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BCE3134A-46E0-D75F-334F-E7D065847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088B9-A1B0-BAC4-9D4D-83180B8B4123}"/>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94127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3431-E3FB-DA64-60BA-1561A01BF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E8609B-DD6C-B72F-4D2F-13347E1A82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4FF93-518B-2882-0ABC-74000F16D7F9}"/>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A222EE8B-AFD0-2BFB-AEBB-EA38CD04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8E0DD-18DF-5B53-A818-591908396143}"/>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38538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7BF3-8AC2-7036-E519-372D4723B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07D1A-1D06-C80B-1CEE-81985E4E9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FE5C1-E4B0-7EF5-EB99-5F9D654262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2E3E12-F82C-11D3-0832-A4E2E783D898}"/>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0A571A35-ADD4-1ACC-8575-F47AB3657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2DBA1-A3DB-A304-6F49-C6C06AE2F80A}"/>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46682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1191-5CCA-1A72-45D2-6361083B9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8330A-92C7-6C19-42EA-D8DC04031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EF9E6-9F31-3AD4-CDC6-3011CA576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C20D4-0A6D-17B6-80C7-42BDD98C7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DB026-3A7B-DE97-A23D-560326CDD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9AF29-A040-156B-032C-9FA732371A8F}"/>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8" name="Footer Placeholder 7">
            <a:extLst>
              <a:ext uri="{FF2B5EF4-FFF2-40B4-BE49-F238E27FC236}">
                <a16:creationId xmlns:a16="http://schemas.microsoft.com/office/drawing/2014/main" id="{91262D56-3378-AB05-C4D9-45E9F978C4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73952-EF74-7642-1AD4-E2085E49480F}"/>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232822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E8AC-BB94-1444-2C95-57CD30E58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7EDA6D-D8E3-EF8F-C8ED-C0825DD7A971}"/>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4" name="Footer Placeholder 3">
            <a:extLst>
              <a:ext uri="{FF2B5EF4-FFF2-40B4-BE49-F238E27FC236}">
                <a16:creationId xmlns:a16="http://schemas.microsoft.com/office/drawing/2014/main" id="{199B20AF-3B06-697D-292B-A32BA21E2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1D4708-6B86-8F37-7CB8-BFAA45363C3B}"/>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141316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EB757-2D39-034B-1C9B-85CB35CDE18D}"/>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3" name="Footer Placeholder 2">
            <a:extLst>
              <a:ext uri="{FF2B5EF4-FFF2-40B4-BE49-F238E27FC236}">
                <a16:creationId xmlns:a16="http://schemas.microsoft.com/office/drawing/2014/main" id="{3C3A44BF-C151-7DB4-A623-1E1A65AB8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15DC5-7BAF-AABF-1BD0-C2B74038BA22}"/>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20361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77D2-2FE8-D424-1E92-1C3A77871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06902-F76F-521A-472E-5B3B02CAF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5E9E7-720E-A45F-364D-E9E25CA18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36564-811F-AB5E-80B3-C32D9CD7310B}"/>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C12A42C4-7D12-2D1A-3A8D-414B9F8E6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443BE-E031-8B63-DDC1-448DF2F16ECE}"/>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231108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185-F91B-2DBA-7E5B-96234CEC4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E550F-A9AE-4BFD-1726-AB27FF047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59610-E17A-F3BE-8AF7-70872CAD4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7C1B6-013B-BE35-FE3A-1F71244B996B}"/>
              </a:ext>
            </a:extLst>
          </p:cNvPr>
          <p:cNvSpPr>
            <a:spLocks noGrp="1"/>
          </p:cNvSpPr>
          <p:nvPr>
            <p:ph type="dt" sz="half" idx="10"/>
          </p:nvPr>
        </p:nvSpPr>
        <p:spPr/>
        <p:txBody>
          <a:bodyPr/>
          <a:lstStyle/>
          <a:p>
            <a:fld id="{AAD1594E-6890-2A46-8DC9-E510E60047C9}" type="datetimeFigureOut">
              <a:rPr lang="en-US" smtClean="0"/>
              <a:t>8/22/2024</a:t>
            </a:fld>
            <a:endParaRPr lang="en-US"/>
          </a:p>
        </p:txBody>
      </p:sp>
      <p:sp>
        <p:nvSpPr>
          <p:cNvPr id="6" name="Footer Placeholder 5">
            <a:extLst>
              <a:ext uri="{FF2B5EF4-FFF2-40B4-BE49-F238E27FC236}">
                <a16:creationId xmlns:a16="http://schemas.microsoft.com/office/drawing/2014/main" id="{64F6FC3B-C167-3045-5C3E-E2900CEE7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3085D-60E5-1170-8EBA-A46543730B7A}"/>
              </a:ext>
            </a:extLst>
          </p:cNvPr>
          <p:cNvSpPr>
            <a:spLocks noGrp="1"/>
          </p:cNvSpPr>
          <p:nvPr>
            <p:ph type="sldNum" sz="quarter" idx="12"/>
          </p:nvPr>
        </p:nvSpPr>
        <p:spPr/>
        <p:txBody>
          <a:bodyPr/>
          <a:lstStyle/>
          <a:p>
            <a:fld id="{1E007300-7E57-C941-BA56-FF3E49567A8E}" type="slidenum">
              <a:rPr lang="en-US" smtClean="0"/>
              <a:t>‹#›</a:t>
            </a:fld>
            <a:endParaRPr lang="en-US"/>
          </a:p>
        </p:txBody>
      </p:sp>
    </p:spTree>
    <p:extLst>
      <p:ext uri="{BB962C8B-B14F-4D97-AF65-F5344CB8AC3E}">
        <p14:creationId xmlns:p14="http://schemas.microsoft.com/office/powerpoint/2010/main" val="31942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C1084-DC72-4853-9C95-FC75FFA47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DE66E-F664-9C59-E59E-1E3361967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D08E2-C97D-963D-EE31-1457FA5C2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02E17A61-3D79-4519-4DB3-7EEDFE571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A74B99-BC04-CA87-2246-32F3D0821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007300-7E57-C941-BA56-FF3E49567A8E}" type="slidenum">
              <a:rPr lang="en-US" smtClean="0"/>
              <a:t>‹#›</a:t>
            </a:fld>
            <a:endParaRPr lang="en-US"/>
          </a:p>
        </p:txBody>
      </p:sp>
    </p:spTree>
    <p:extLst>
      <p:ext uri="{BB962C8B-B14F-4D97-AF65-F5344CB8AC3E}">
        <p14:creationId xmlns:p14="http://schemas.microsoft.com/office/powerpoint/2010/main" val="352378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C1084-DC72-4853-9C95-FC75FFA47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DE66E-F664-9C59-E59E-1E3361967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D08E2-C97D-963D-EE31-1457FA5C2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D1594E-6890-2A46-8DC9-E510E60047C9}" type="datetimeFigureOut">
              <a:rPr lang="en-US" smtClean="0"/>
              <a:t>8/22/2024</a:t>
            </a:fld>
            <a:endParaRPr lang="en-US"/>
          </a:p>
        </p:txBody>
      </p:sp>
      <p:sp>
        <p:nvSpPr>
          <p:cNvPr id="5" name="Footer Placeholder 4">
            <a:extLst>
              <a:ext uri="{FF2B5EF4-FFF2-40B4-BE49-F238E27FC236}">
                <a16:creationId xmlns:a16="http://schemas.microsoft.com/office/drawing/2014/main" id="{02E17A61-3D79-4519-4DB3-7EEDFE571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A74B99-BC04-CA87-2246-32F3D0821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007300-7E57-C941-BA56-FF3E49567A8E}" type="slidenum">
              <a:rPr lang="en-US" smtClean="0"/>
              <a:t>‹#›</a:t>
            </a:fld>
            <a:endParaRPr lang="en-US"/>
          </a:p>
        </p:txBody>
      </p:sp>
    </p:spTree>
    <p:extLst>
      <p:ext uri="{BB962C8B-B14F-4D97-AF65-F5344CB8AC3E}">
        <p14:creationId xmlns:p14="http://schemas.microsoft.com/office/powerpoint/2010/main" val="7401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dhs.wisconsin.gov/opioids/safer-use.htm#naloxone"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mhsa.gov/find-help/harm-reduc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A9F1-51A9-A738-2C6F-C55BF0D64184}"/>
              </a:ext>
            </a:extLst>
          </p:cNvPr>
          <p:cNvSpPr>
            <a:spLocks noGrp="1"/>
          </p:cNvSpPr>
          <p:nvPr>
            <p:ph type="ctrTitle"/>
          </p:nvPr>
        </p:nvSpPr>
        <p:spPr>
          <a:xfrm>
            <a:off x="1524001" y="1122363"/>
            <a:ext cx="9767453" cy="1655762"/>
          </a:xfrm>
        </p:spPr>
        <p:txBody>
          <a:bodyPr>
            <a:normAutofit/>
          </a:bodyPr>
          <a:lstStyle/>
          <a:p>
            <a:pPr algn="l"/>
            <a:r>
              <a:rPr lang="en-US" b="1" dirty="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What is a Naloxone Box?</a:t>
            </a:r>
          </a:p>
        </p:txBody>
      </p:sp>
      <p:sp>
        <p:nvSpPr>
          <p:cNvPr id="3" name="Subtitle 2">
            <a:extLst>
              <a:ext uri="{FF2B5EF4-FFF2-40B4-BE49-F238E27FC236}">
                <a16:creationId xmlns:a16="http://schemas.microsoft.com/office/drawing/2014/main" id="{D185A7CA-827A-D0BD-05DB-902332CB45F9}"/>
              </a:ext>
            </a:extLst>
          </p:cNvPr>
          <p:cNvSpPr>
            <a:spLocks noGrp="1"/>
          </p:cNvSpPr>
          <p:nvPr>
            <p:ph type="subTitle" idx="1"/>
          </p:nvPr>
        </p:nvSpPr>
        <p:spPr>
          <a:xfrm>
            <a:off x="1524002" y="2778125"/>
            <a:ext cx="9143998" cy="650875"/>
          </a:xfrm>
        </p:spPr>
        <p:txBody>
          <a:bodyPr/>
          <a:lstStyle/>
          <a:p>
            <a:pPr algn="l"/>
            <a:r>
              <a:rPr lang="en-US" dirty="0">
                <a:solidFill>
                  <a:schemeClr val="bg1"/>
                </a:solidFill>
                <a:latin typeface="Helvetica" pitchFamily="2" charset="0"/>
              </a:rPr>
              <a:t>And why should we consider implementing one?</a:t>
            </a:r>
          </a:p>
        </p:txBody>
      </p:sp>
      <p:sp>
        <p:nvSpPr>
          <p:cNvPr id="4" name="Subtitle 2">
            <a:extLst>
              <a:ext uri="{FF2B5EF4-FFF2-40B4-BE49-F238E27FC236}">
                <a16:creationId xmlns:a16="http://schemas.microsoft.com/office/drawing/2014/main" id="{288C77B8-E3F2-5B9B-B725-765BB3C1FBF8}"/>
              </a:ext>
            </a:extLst>
          </p:cNvPr>
          <p:cNvSpPr txBox="1">
            <a:spLocks/>
          </p:cNvSpPr>
          <p:nvPr/>
        </p:nvSpPr>
        <p:spPr>
          <a:xfrm>
            <a:off x="1524001" y="3315856"/>
            <a:ext cx="9143998" cy="537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a:solidFill>
                  <a:schemeClr val="accent1"/>
                </a:solidFill>
                <a:highlight>
                  <a:srgbClr val="FFFF00"/>
                </a:highlight>
              </a:rPr>
              <a:t>Name of Presenter and Organization</a:t>
            </a:r>
          </a:p>
        </p:txBody>
      </p:sp>
    </p:spTree>
    <p:extLst>
      <p:ext uri="{BB962C8B-B14F-4D97-AF65-F5344CB8AC3E}">
        <p14:creationId xmlns:p14="http://schemas.microsoft.com/office/powerpoint/2010/main" val="224422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Who else has a naloxone box?</a:t>
            </a:r>
            <a:endParaRPr lang="en-US" dirty="0">
              <a:highlight>
                <a:srgbClr val="FFFF00"/>
              </a:highlight>
              <a:latin typeface="Helvetica" pitchFamily="2" charset="0"/>
            </a:endParaRPr>
          </a:p>
        </p:txBody>
      </p:sp>
      <p:pic>
        <p:nvPicPr>
          <p:cNvPr id="5" name="Picture 4">
            <a:extLst>
              <a:ext uri="{FF2B5EF4-FFF2-40B4-BE49-F238E27FC236}">
                <a16:creationId xmlns:a16="http://schemas.microsoft.com/office/drawing/2014/main" id="{3124962B-48B6-BD2C-6837-324493CAFFCA}"/>
              </a:ext>
            </a:extLst>
          </p:cNvPr>
          <p:cNvPicPr>
            <a:picLocks noChangeAspect="1"/>
          </p:cNvPicPr>
          <p:nvPr/>
        </p:nvPicPr>
        <p:blipFill>
          <a:blip r:embed="rId4"/>
          <a:stretch>
            <a:fillRect/>
          </a:stretch>
        </p:blipFill>
        <p:spPr>
          <a:xfrm>
            <a:off x="838200" y="1478983"/>
            <a:ext cx="7836568" cy="4400010"/>
          </a:xfrm>
          <a:prstGeom prst="rect">
            <a:avLst/>
          </a:prstGeom>
        </p:spPr>
      </p:pic>
      <p:sp>
        <p:nvSpPr>
          <p:cNvPr id="6" name="TextBox 5">
            <a:extLst>
              <a:ext uri="{FF2B5EF4-FFF2-40B4-BE49-F238E27FC236}">
                <a16:creationId xmlns:a16="http://schemas.microsoft.com/office/drawing/2014/main" id="{C0139388-9FA5-F5B7-7ACB-E302B62DE0D9}"/>
              </a:ext>
            </a:extLst>
          </p:cNvPr>
          <p:cNvSpPr txBox="1"/>
          <p:nvPr/>
        </p:nvSpPr>
        <p:spPr>
          <a:xfrm>
            <a:off x="838200" y="6029620"/>
            <a:ext cx="6525126" cy="261610"/>
          </a:xfrm>
          <a:prstGeom prst="rect">
            <a:avLst/>
          </a:prstGeom>
          <a:noFill/>
        </p:spPr>
        <p:txBody>
          <a:bodyPr wrap="square" rtlCol="0">
            <a:spAutoFit/>
          </a:bodyPr>
          <a:lstStyle/>
          <a:p>
            <a:r>
              <a:rPr lang="en-US" sz="1100" i="1" dirty="0">
                <a:hlinkClick r:id="rId5"/>
              </a:rPr>
              <a:t>https://www.dhs.wisconsin.gov/opioids/safer-use.htm#naloxone</a:t>
            </a:r>
            <a:r>
              <a:rPr lang="en-US" sz="1100" i="1" dirty="0"/>
              <a:t> </a:t>
            </a:r>
          </a:p>
        </p:txBody>
      </p:sp>
    </p:spTree>
    <p:extLst>
      <p:ext uri="{BB962C8B-B14F-4D97-AF65-F5344CB8AC3E}">
        <p14:creationId xmlns:p14="http://schemas.microsoft.com/office/powerpoint/2010/main" val="161784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Thank You!</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a:xfrm>
            <a:off x="838200" y="1825625"/>
            <a:ext cx="10515600" cy="3198957"/>
          </a:xfrm>
        </p:spPr>
        <p:txBody>
          <a:bodyPr/>
          <a:lstStyle/>
          <a:p>
            <a:r>
              <a:rPr lang="en-US" dirty="0">
                <a:highlight>
                  <a:srgbClr val="FFFF00"/>
                </a:highlight>
              </a:rPr>
              <a:t>Insert Contact Information here</a:t>
            </a:r>
          </a:p>
        </p:txBody>
      </p:sp>
      <p:sp>
        <p:nvSpPr>
          <p:cNvPr id="4" name="TextBox 3">
            <a:extLst>
              <a:ext uri="{FF2B5EF4-FFF2-40B4-BE49-F238E27FC236}">
                <a16:creationId xmlns:a16="http://schemas.microsoft.com/office/drawing/2014/main" id="{EED545CA-5151-F34B-82A2-F49AF19942F2}"/>
              </a:ext>
            </a:extLst>
          </p:cNvPr>
          <p:cNvSpPr txBox="1"/>
          <p:nvPr/>
        </p:nvSpPr>
        <p:spPr>
          <a:xfrm>
            <a:off x="838199" y="4754053"/>
            <a:ext cx="9773653" cy="1384995"/>
          </a:xfrm>
          <a:prstGeom prst="rect">
            <a:avLst/>
          </a:prstGeom>
          <a:noFill/>
        </p:spPr>
        <p:txBody>
          <a:bodyPr wrap="square" rtlCol="0">
            <a:spAutoFit/>
          </a:bodyPr>
          <a:lstStyle/>
          <a:p>
            <a:r>
              <a:rPr lang="en-US" sz="1400" i="1" dirty="0">
                <a:cs typeface="Helvetica" panose="020B0604020202020204" pitchFamily="34" charset="0"/>
              </a:rPr>
              <a:t>This was developed, in part, under grant number G39RH49497 from the Health Resources and Services Administration Rural Communities Opioid Response Program in partnership with Marshfield Clinic Health System. </a:t>
            </a:r>
          </a:p>
          <a:p>
            <a:endParaRPr lang="en-US" sz="1400" i="1" dirty="0">
              <a:cs typeface="Helvetica" panose="020B0604020202020204" pitchFamily="34" charset="0"/>
            </a:endParaRPr>
          </a:p>
          <a:p>
            <a:r>
              <a:rPr lang="en-US" sz="14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NARCAN is a registered trademark of Emergent Operations Ireland Limited. The Harm Reduction Saves Lives Toolkit and Marshfield Clinic Health System are not affiliated with, sponsored by or endorsed by Emergent Operations </a:t>
            </a:r>
          </a:p>
          <a:p>
            <a:r>
              <a:rPr lang="en-US" sz="14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Ireland Limited or Emergent BioSolutions Inc.</a:t>
            </a:r>
            <a:endParaRPr lang="en-US" sz="14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9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References</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Substance Abuse and Mental Health Services Administration (SAMHSA). (2023, April 24).</a:t>
            </a:r>
            <a:r>
              <a:rPr lang="en-US" sz="18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Harm Reduction</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hlinkClick r:id="rId3"/>
              </a:rPr>
              <a:t>https://www.samhsa.gov/find-help/harm-reduction</a:t>
            </a:r>
            <a:endPar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256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endParaRPr lang="en-US" dirty="0">
              <a:latin typeface="Helvetica" pitchFamily="2" charset="0"/>
            </a:endParaRP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8663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Opioids in Our Community</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r>
              <a:rPr lang="en-US" dirty="0">
                <a:highlight>
                  <a:srgbClr val="FFFF00"/>
                </a:highlight>
              </a:rPr>
              <a:t>*Insert statistics about overdoses happening in your community. This should paint the picture as to why you need to implement a naloxone box.*</a:t>
            </a:r>
          </a:p>
        </p:txBody>
      </p:sp>
    </p:spTree>
    <p:extLst>
      <p:ext uri="{BB962C8B-B14F-4D97-AF65-F5344CB8AC3E}">
        <p14:creationId xmlns:p14="http://schemas.microsoft.com/office/powerpoint/2010/main" val="234504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Harm Reduction</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r>
              <a:rPr lang="en-US" dirty="0"/>
              <a:t>“Harm reduction is a practical and transformative approach that incorporates community-driven public health strategies – including prevention, risk reduction, and health promotion – to empower people who use drugs (and their families) with the choice to live healthy, self-directed, and purpose-filled lives.” - SAMHSA</a:t>
            </a:r>
          </a:p>
        </p:txBody>
      </p:sp>
    </p:spTree>
    <p:extLst>
      <p:ext uri="{BB962C8B-B14F-4D97-AF65-F5344CB8AC3E}">
        <p14:creationId xmlns:p14="http://schemas.microsoft.com/office/powerpoint/2010/main" val="376034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Naloxone Box: The Basics</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r>
              <a:rPr lang="en-US" dirty="0"/>
              <a:t>Plastic box mounted on the wall</a:t>
            </a:r>
          </a:p>
          <a:p>
            <a:r>
              <a:rPr lang="en-US" dirty="0"/>
              <a:t>Contains:</a:t>
            </a:r>
          </a:p>
          <a:p>
            <a:pPr lvl="1"/>
            <a:r>
              <a:rPr lang="en-US" dirty="0"/>
              <a:t>Naloxone nasal spray (NARCAN®)</a:t>
            </a:r>
          </a:p>
          <a:p>
            <a:pPr lvl="1"/>
            <a:r>
              <a:rPr lang="en-US" dirty="0"/>
              <a:t>Gloves</a:t>
            </a:r>
          </a:p>
          <a:p>
            <a:pPr lvl="1"/>
            <a:r>
              <a:rPr lang="en-US" dirty="0"/>
              <a:t>CPR breathing mask</a:t>
            </a:r>
          </a:p>
          <a:p>
            <a:pPr lvl="1"/>
            <a:r>
              <a:rPr lang="en-US" dirty="0"/>
              <a:t>Instructions to administer medication</a:t>
            </a:r>
          </a:p>
          <a:p>
            <a:r>
              <a:rPr lang="en-US" dirty="0"/>
              <a:t>Similar to AED</a:t>
            </a:r>
          </a:p>
          <a:p>
            <a:r>
              <a:rPr lang="en-US" dirty="0"/>
              <a:t>AKA: </a:t>
            </a:r>
            <a:r>
              <a:rPr lang="en-US" dirty="0" err="1"/>
              <a:t>NaloxBox</a:t>
            </a:r>
            <a:r>
              <a:rPr lang="en-US" dirty="0"/>
              <a:t>, </a:t>
            </a:r>
            <a:r>
              <a:rPr lang="en-US" dirty="0" err="1"/>
              <a:t>NaloxZONE</a:t>
            </a:r>
            <a:r>
              <a:rPr lang="en-US" dirty="0"/>
              <a:t> Box</a:t>
            </a:r>
          </a:p>
        </p:txBody>
      </p:sp>
      <p:pic>
        <p:nvPicPr>
          <p:cNvPr id="5" name="Picture 4" descr="A close-up of a first-aid kit&#10;&#10;Description automatically generated">
            <a:extLst>
              <a:ext uri="{FF2B5EF4-FFF2-40B4-BE49-F238E27FC236}">
                <a16:creationId xmlns:a16="http://schemas.microsoft.com/office/drawing/2014/main" id="{854D4B8D-9797-0CFB-2CF1-D52A126D2A3E}"/>
              </a:ext>
            </a:extLst>
          </p:cNvPr>
          <p:cNvPicPr>
            <a:picLocks noChangeAspect="1"/>
          </p:cNvPicPr>
          <p:nvPr/>
        </p:nvPicPr>
        <p:blipFill>
          <a:blip r:embed="rId4"/>
          <a:stretch>
            <a:fillRect/>
          </a:stretch>
        </p:blipFill>
        <p:spPr>
          <a:xfrm>
            <a:off x="7945587" y="1576507"/>
            <a:ext cx="3479793" cy="2958665"/>
          </a:xfrm>
          <a:prstGeom prst="rect">
            <a:avLst/>
          </a:prstGeom>
        </p:spPr>
      </p:pic>
    </p:spTree>
    <p:extLst>
      <p:ext uri="{BB962C8B-B14F-4D97-AF65-F5344CB8AC3E}">
        <p14:creationId xmlns:p14="http://schemas.microsoft.com/office/powerpoint/2010/main" val="13348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456EC-87E3-4959-B68B-086E61DEEFE1}"/>
              </a:ext>
            </a:extLst>
          </p:cNvPr>
          <p:cNvSpPr>
            <a:spLocks noGrp="1"/>
          </p:cNvSpPr>
          <p:nvPr>
            <p:ph type="title"/>
          </p:nvPr>
        </p:nvSpPr>
        <p:spPr/>
        <p:txBody>
          <a:bodyPr/>
          <a:lstStyle/>
          <a:p>
            <a:r>
              <a:rPr lang="en-US" dirty="0"/>
              <a:t>Two Uses of a Naloxone Box</a:t>
            </a:r>
          </a:p>
        </p:txBody>
      </p:sp>
      <p:sp>
        <p:nvSpPr>
          <p:cNvPr id="5" name="Text Placeholder 4">
            <a:extLst>
              <a:ext uri="{FF2B5EF4-FFF2-40B4-BE49-F238E27FC236}">
                <a16:creationId xmlns:a16="http://schemas.microsoft.com/office/drawing/2014/main" id="{35745D07-C421-0D7B-61F7-30ECF8DF1F08}"/>
              </a:ext>
            </a:extLst>
          </p:cNvPr>
          <p:cNvSpPr>
            <a:spLocks noGrp="1"/>
          </p:cNvSpPr>
          <p:nvPr>
            <p:ph type="body" idx="1"/>
          </p:nvPr>
        </p:nvSpPr>
        <p:spPr/>
        <p:txBody>
          <a:bodyPr>
            <a:normAutofit lnSpcReduction="10000"/>
          </a:bodyPr>
          <a:lstStyle/>
          <a:p>
            <a:r>
              <a:rPr lang="en-US" sz="2800" dirty="0"/>
              <a:t>Emergency Use</a:t>
            </a:r>
          </a:p>
        </p:txBody>
      </p:sp>
      <p:sp>
        <p:nvSpPr>
          <p:cNvPr id="6" name="Content Placeholder 5">
            <a:extLst>
              <a:ext uri="{FF2B5EF4-FFF2-40B4-BE49-F238E27FC236}">
                <a16:creationId xmlns:a16="http://schemas.microsoft.com/office/drawing/2014/main" id="{12B17B9A-DBDE-B033-A42C-E0915B5229EF}"/>
              </a:ext>
            </a:extLst>
          </p:cNvPr>
          <p:cNvSpPr>
            <a:spLocks noGrp="1"/>
          </p:cNvSpPr>
          <p:nvPr>
            <p:ph sz="half" idx="2"/>
          </p:nvPr>
        </p:nvSpPr>
        <p:spPr/>
        <p:txBody>
          <a:bodyPr>
            <a:normAutofit/>
          </a:bodyPr>
          <a:lstStyle/>
          <a:p>
            <a:r>
              <a:rPr lang="en-US" sz="2400" dirty="0"/>
              <a:t>Only for emergencies</a:t>
            </a:r>
          </a:p>
          <a:p>
            <a:r>
              <a:rPr lang="en-US" sz="2400" dirty="0"/>
              <a:t>Often located at schools</a:t>
            </a:r>
          </a:p>
        </p:txBody>
      </p:sp>
      <p:sp>
        <p:nvSpPr>
          <p:cNvPr id="7" name="Text Placeholder 6">
            <a:extLst>
              <a:ext uri="{FF2B5EF4-FFF2-40B4-BE49-F238E27FC236}">
                <a16:creationId xmlns:a16="http://schemas.microsoft.com/office/drawing/2014/main" id="{35927398-067D-A61A-7F36-5D2AF426368F}"/>
              </a:ext>
            </a:extLst>
          </p:cNvPr>
          <p:cNvSpPr>
            <a:spLocks noGrp="1"/>
          </p:cNvSpPr>
          <p:nvPr>
            <p:ph type="body" sz="quarter" idx="3"/>
          </p:nvPr>
        </p:nvSpPr>
        <p:spPr/>
        <p:txBody>
          <a:bodyPr>
            <a:normAutofit lnSpcReduction="10000"/>
          </a:bodyPr>
          <a:lstStyle/>
          <a:p>
            <a:r>
              <a:rPr lang="en-US" sz="2800" dirty="0"/>
              <a:t>Emergent Use &amp; Increase Naloxone Saturation</a:t>
            </a:r>
          </a:p>
        </p:txBody>
      </p:sp>
      <p:sp>
        <p:nvSpPr>
          <p:cNvPr id="8" name="Content Placeholder 7">
            <a:extLst>
              <a:ext uri="{FF2B5EF4-FFF2-40B4-BE49-F238E27FC236}">
                <a16:creationId xmlns:a16="http://schemas.microsoft.com/office/drawing/2014/main" id="{B444E70D-C2E0-5588-6CD6-0F2250396E55}"/>
              </a:ext>
            </a:extLst>
          </p:cNvPr>
          <p:cNvSpPr>
            <a:spLocks noGrp="1"/>
          </p:cNvSpPr>
          <p:nvPr>
            <p:ph sz="quarter" idx="4"/>
          </p:nvPr>
        </p:nvSpPr>
        <p:spPr/>
        <p:txBody>
          <a:bodyPr>
            <a:normAutofit/>
          </a:bodyPr>
          <a:lstStyle/>
          <a:p>
            <a:r>
              <a:rPr lang="en-US" sz="2400" dirty="0"/>
              <a:t>For emergencies</a:t>
            </a:r>
          </a:p>
          <a:p>
            <a:r>
              <a:rPr lang="en-US" sz="2400" dirty="0"/>
              <a:t>Provides naloxone to individuals not actively experiencing an overdose</a:t>
            </a:r>
          </a:p>
          <a:p>
            <a:r>
              <a:rPr lang="en-US" sz="2400" dirty="0"/>
              <a:t>Often located throughout the community</a:t>
            </a:r>
          </a:p>
        </p:txBody>
      </p:sp>
    </p:spTree>
    <p:extLst>
      <p:ext uri="{BB962C8B-B14F-4D97-AF65-F5344CB8AC3E}">
        <p14:creationId xmlns:p14="http://schemas.microsoft.com/office/powerpoint/2010/main" val="52210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Location</a:t>
            </a:r>
            <a:endParaRPr lang="en-US" dirty="0">
              <a:highlight>
                <a:srgbClr val="FFFF00"/>
              </a:highlight>
              <a:latin typeface="Helvetica" pitchFamily="2" charset="0"/>
            </a:endParaRP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p:txBody>
          <a:bodyPr/>
          <a:lstStyle/>
          <a:p>
            <a:r>
              <a:rPr lang="en-US" dirty="0"/>
              <a:t>Easy to access</a:t>
            </a:r>
          </a:p>
          <a:p>
            <a:r>
              <a:rPr lang="en-US" dirty="0"/>
              <a:t>Temperature regulated, naloxone must be kept between 68-77 degrees F</a:t>
            </a:r>
          </a:p>
          <a:p>
            <a:r>
              <a:rPr lang="en-US" dirty="0"/>
              <a:t>Place where people who use drugs commonly go</a:t>
            </a:r>
          </a:p>
          <a:p>
            <a:r>
              <a:rPr lang="en-US" dirty="0"/>
              <a:t>Emergency only boxes often place next to AED</a:t>
            </a:r>
          </a:p>
        </p:txBody>
      </p:sp>
    </p:spTree>
    <p:extLst>
      <p:ext uri="{BB962C8B-B14F-4D97-AF65-F5344CB8AC3E}">
        <p14:creationId xmlns:p14="http://schemas.microsoft.com/office/powerpoint/2010/main" val="314813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Maintenance &amp; Restocking</a:t>
            </a:r>
          </a:p>
        </p:txBody>
      </p:sp>
      <p:graphicFrame>
        <p:nvGraphicFramePr>
          <p:cNvPr id="7" name="Content Placeholder 6">
            <a:extLst>
              <a:ext uri="{FF2B5EF4-FFF2-40B4-BE49-F238E27FC236}">
                <a16:creationId xmlns:a16="http://schemas.microsoft.com/office/drawing/2014/main" id="{871118F5-9F60-95C3-27B5-D6C6104B48F2}"/>
              </a:ext>
            </a:extLst>
          </p:cNvPr>
          <p:cNvGraphicFramePr>
            <a:graphicFrameLocks noGrp="1"/>
          </p:cNvGraphicFramePr>
          <p:nvPr>
            <p:ph idx="1"/>
            <p:extLst>
              <p:ext uri="{D42A27DB-BD31-4B8C-83A1-F6EECF244321}">
                <p14:modId xmlns:p14="http://schemas.microsoft.com/office/powerpoint/2010/main" val="21662367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454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More About Naloxone</a:t>
            </a:r>
          </a:p>
        </p:txBody>
      </p:sp>
      <p:sp>
        <p:nvSpPr>
          <p:cNvPr id="3" name="Content Placeholder 2">
            <a:extLst>
              <a:ext uri="{FF2B5EF4-FFF2-40B4-BE49-F238E27FC236}">
                <a16:creationId xmlns:a16="http://schemas.microsoft.com/office/drawing/2014/main" id="{9CE8A4C8-BD8C-4B96-16EF-E416CE3F41C6}"/>
              </a:ext>
            </a:extLst>
          </p:cNvPr>
          <p:cNvSpPr>
            <a:spLocks noGrp="1"/>
          </p:cNvSpPr>
          <p:nvPr>
            <p:ph idx="1"/>
          </p:nvPr>
        </p:nvSpPr>
        <p:spPr>
          <a:xfrm>
            <a:off x="838200" y="1825625"/>
            <a:ext cx="6910137" cy="4351338"/>
          </a:xfrm>
        </p:spPr>
        <p:txBody>
          <a:bodyPr/>
          <a:lstStyle/>
          <a:p>
            <a:r>
              <a:rPr lang="en-US" dirty="0"/>
              <a:t>Opioid overdose reversal medication</a:t>
            </a:r>
          </a:p>
          <a:p>
            <a:r>
              <a:rPr lang="en-US" dirty="0"/>
              <a:t>Nasal spray is the most common form</a:t>
            </a:r>
          </a:p>
          <a:p>
            <a:pPr lvl="1"/>
            <a:r>
              <a:rPr lang="en-US" dirty="0"/>
              <a:t>Easy to administer; training is available</a:t>
            </a:r>
          </a:p>
          <a:p>
            <a:r>
              <a:rPr lang="en-US" dirty="0"/>
              <a:t>For emergency use only</a:t>
            </a:r>
          </a:p>
          <a:p>
            <a:pPr lvl="1"/>
            <a:r>
              <a:rPr lang="en-US" dirty="0"/>
              <a:t>No harm if person is not experiencing an opioid overdose</a:t>
            </a:r>
          </a:p>
          <a:p>
            <a:r>
              <a:rPr lang="en-US" dirty="0"/>
              <a:t>Available over the counter in Wisconsin</a:t>
            </a:r>
          </a:p>
          <a:p>
            <a:r>
              <a:rPr lang="en-US" dirty="0"/>
              <a:t>A.K.A. NARCAN® Nasal Spray</a:t>
            </a:r>
          </a:p>
        </p:txBody>
      </p:sp>
      <p:pic>
        <p:nvPicPr>
          <p:cNvPr id="6" name="Picture 5" descr="A hand holding a package of medicine&#10;&#10;Description automatically generated">
            <a:extLst>
              <a:ext uri="{FF2B5EF4-FFF2-40B4-BE49-F238E27FC236}">
                <a16:creationId xmlns:a16="http://schemas.microsoft.com/office/drawing/2014/main" id="{29376769-FB9E-E336-23D7-B1E521D1AAE2}"/>
              </a:ext>
            </a:extLst>
          </p:cNvPr>
          <p:cNvPicPr>
            <a:picLocks noChangeAspect="1"/>
          </p:cNvPicPr>
          <p:nvPr/>
        </p:nvPicPr>
        <p:blipFill rotWithShape="1">
          <a:blip r:embed="rId4"/>
          <a:srcRect l="19396" r="18499"/>
          <a:stretch/>
        </p:blipFill>
        <p:spPr>
          <a:xfrm>
            <a:off x="8186371" y="553452"/>
            <a:ext cx="3452176" cy="3705726"/>
          </a:xfrm>
          <a:prstGeom prst="rect">
            <a:avLst/>
          </a:prstGeom>
        </p:spPr>
      </p:pic>
      <p:sp>
        <p:nvSpPr>
          <p:cNvPr id="7" name="TextBox 6">
            <a:extLst>
              <a:ext uri="{FF2B5EF4-FFF2-40B4-BE49-F238E27FC236}">
                <a16:creationId xmlns:a16="http://schemas.microsoft.com/office/drawing/2014/main" id="{9E27AD8C-288C-0206-C007-7D23890E3AA3}"/>
              </a:ext>
            </a:extLst>
          </p:cNvPr>
          <p:cNvSpPr txBox="1"/>
          <p:nvPr/>
        </p:nvSpPr>
        <p:spPr>
          <a:xfrm>
            <a:off x="8186371" y="4259178"/>
            <a:ext cx="3452176" cy="276999"/>
          </a:xfrm>
          <a:prstGeom prst="rect">
            <a:avLst/>
          </a:prstGeom>
          <a:noFill/>
        </p:spPr>
        <p:txBody>
          <a:bodyPr wrap="square" rtlCol="0">
            <a:spAutoFit/>
          </a:bodyPr>
          <a:lstStyle/>
          <a:p>
            <a:r>
              <a:rPr lang="en-US" sz="1200" i="1" dirty="0"/>
              <a:t>Image Courtesy of Emergent</a:t>
            </a:r>
          </a:p>
        </p:txBody>
      </p:sp>
    </p:spTree>
    <p:extLst>
      <p:ext uri="{BB962C8B-B14F-4D97-AF65-F5344CB8AC3E}">
        <p14:creationId xmlns:p14="http://schemas.microsoft.com/office/powerpoint/2010/main" val="19015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3F04-FE2A-A907-C555-8E6A6D111E57}"/>
              </a:ext>
            </a:extLst>
          </p:cNvPr>
          <p:cNvSpPr>
            <a:spLocks noGrp="1"/>
          </p:cNvSpPr>
          <p:nvPr>
            <p:ph type="title"/>
          </p:nvPr>
        </p:nvSpPr>
        <p:spPr/>
        <p:txBody>
          <a:bodyPr/>
          <a:lstStyle/>
          <a:p>
            <a:r>
              <a:rPr lang="en-US" dirty="0">
                <a:latin typeface="Helvetica" pitchFamily="2" charset="0"/>
              </a:rPr>
              <a:t>Naloxone Administration Training</a:t>
            </a:r>
          </a:p>
        </p:txBody>
      </p:sp>
      <p:graphicFrame>
        <p:nvGraphicFramePr>
          <p:cNvPr id="6" name="Content Placeholder 5">
            <a:extLst>
              <a:ext uri="{FF2B5EF4-FFF2-40B4-BE49-F238E27FC236}">
                <a16:creationId xmlns:a16="http://schemas.microsoft.com/office/drawing/2014/main" id="{CDD5E5A1-D91D-EB87-3D80-3E66822D0A6E}"/>
              </a:ext>
            </a:extLst>
          </p:cNvPr>
          <p:cNvGraphicFramePr>
            <a:graphicFrameLocks noGrp="1"/>
          </p:cNvGraphicFramePr>
          <p:nvPr>
            <p:ph idx="1"/>
            <p:extLst>
              <p:ext uri="{D42A27DB-BD31-4B8C-83A1-F6EECF244321}">
                <p14:modId xmlns:p14="http://schemas.microsoft.com/office/powerpoint/2010/main" val="1069414205"/>
              </p:ext>
            </p:extLst>
          </p:nvPr>
        </p:nvGraphicFramePr>
        <p:xfrm>
          <a:off x="838200" y="1419725"/>
          <a:ext cx="9484895" cy="4319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9060914"/>
      </p:ext>
    </p:extLst>
  </p:cSld>
  <p:clrMapOvr>
    <a:masterClrMapping/>
  </p:clrMapOvr>
</p:sld>
</file>

<file path=ppt/theme/theme1.xml><?xml version="1.0" encoding="utf-8"?>
<a:theme xmlns:a="http://schemas.openxmlformats.org/drawingml/2006/main" name="Office Theme">
  <a:themeElements>
    <a:clrScheme name="Community Toolkit">
      <a:dk1>
        <a:sysClr val="windowText" lastClr="000000"/>
      </a:dk1>
      <a:lt1>
        <a:sysClr val="window" lastClr="FFFFFF"/>
      </a:lt1>
      <a:dk2>
        <a:srgbClr val="073E5D"/>
      </a:dk2>
      <a:lt2>
        <a:srgbClr val="F2F2F2"/>
      </a:lt2>
      <a:accent1>
        <a:srgbClr val="4C2C69"/>
      </a:accent1>
      <a:accent2>
        <a:srgbClr val="996FC3"/>
      </a:accent2>
      <a:accent3>
        <a:srgbClr val="CA054D"/>
      </a:accent3>
      <a:accent4>
        <a:srgbClr val="0E79B2"/>
      </a:accent4>
      <a:accent5>
        <a:srgbClr val="FFFFFF"/>
      </a:accent5>
      <a:accent6>
        <a:srgbClr val="C2E6FA"/>
      </a:accent6>
      <a:hlink>
        <a:srgbClr val="0E79B2"/>
      </a:hlink>
      <a:folHlink>
        <a:srgbClr val="954F72"/>
      </a:folHlink>
    </a:clrScheme>
    <a:fontScheme name="Harm Reduction Saves Lives Toolkit">
      <a:majorFont>
        <a:latin typeface="Helvetica"/>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TotalTime>
  <Words>2267</Words>
  <Application>Microsoft Office PowerPoint</Application>
  <PresentationFormat>Widescreen</PresentationFormat>
  <Paragraphs>137</Paragraphs>
  <Slides>13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Aptos Display</vt:lpstr>
      <vt:lpstr>Arial</vt:lpstr>
      <vt:lpstr>Calibri</vt:lpstr>
      <vt:lpstr>Helvetica</vt:lpstr>
      <vt:lpstr>Helvetica Neue Condensed</vt:lpstr>
      <vt:lpstr>Office Theme</vt:lpstr>
      <vt:lpstr>1_Office Theme</vt:lpstr>
      <vt:lpstr>What is a Naloxone Box?</vt:lpstr>
      <vt:lpstr>Opioids in Our Community</vt:lpstr>
      <vt:lpstr>Harm Reduction</vt:lpstr>
      <vt:lpstr>Naloxone Box: The Basics</vt:lpstr>
      <vt:lpstr>Two Uses of a Naloxone Box</vt:lpstr>
      <vt:lpstr>Location</vt:lpstr>
      <vt:lpstr>Maintenance &amp; Restocking</vt:lpstr>
      <vt:lpstr>More About Naloxone</vt:lpstr>
      <vt:lpstr>Naloxone Administration Training</vt:lpstr>
      <vt:lpstr>Who else has a naloxone box?</vt:lpstr>
      <vt:lpstr>Thank You!</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Borreson, Erik B</dc:creator>
  <cp:lastModifiedBy>Spiess, Sophia</cp:lastModifiedBy>
  <cp:revision>22</cp:revision>
  <dcterms:created xsi:type="dcterms:W3CDTF">2024-07-18T19:18:37Z</dcterms:created>
  <dcterms:modified xsi:type="dcterms:W3CDTF">2024-08-22T18:41:15Z</dcterms:modified>
</cp:coreProperties>
</file>