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56" r:id="rId3"/>
    <p:sldId id="258" r:id="rId4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C51364-2938-B496-5501-EE60BF0B41E5}" name="Spiess, Sophia" initials="SS" userId="S::spiess.sophie@marshfieldclinic.org::174f77ca-e7a4-444e-95ab-5999b4ba7c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4665" autoAdjust="0"/>
  </p:normalViewPr>
  <p:slideViewPr>
    <p:cSldViewPr snapToGrid="0">
      <p:cViewPr varScale="1">
        <p:scale>
          <a:sx n="41" d="100"/>
          <a:sy n="41" d="100"/>
        </p:scale>
        <p:origin x="29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0659-1224-43AC-8A0F-7BC32E3DE42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92481-2AC7-42CF-A290-9B569F64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medications-substance-use-disorders/medications-counseling-related-conditions/opioid-overdose-reversal-medications/over-the-counter-naloxone-faq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medications-substance-use-disorders/medications-counseling-related-conditions/opioid-overdose-reversal-medications/over-the-counter-naloxone-faq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medications-substance-use-disorders/medications-counseling-related-conditions/opioid-overdose-reversal-medications/over-the-counter-naloxone-faq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Suggested Caption: Naloxone is a common form of harm reduction. Check out these frequently asked questions, then learn more about how naloxone saves lives at </a:t>
            </a:r>
            <a:r>
              <a:rPr lang="en-US" sz="1800" u="sng" dirty="0">
                <a:solidFill>
                  <a:srgbClr val="0E79B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https://www.samhsa.gov/medications-substance-use-disorders/medications-counseling-related-conditions/opioid-overdose-reversal-medications/over-the-counter-naloxone-faqs</a:t>
            </a:r>
            <a:endParaRPr lang="en-US" sz="1800" u="sng" dirty="0">
              <a:solidFill>
                <a:srgbClr val="0E79B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solidFill>
                <a:srgbClr val="0E79B2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dirty="0">
                <a:solidFill>
                  <a:srgbClr val="0E79B2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Note: These graphic are intended to be posted all together.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92481-2AC7-42CF-A290-9B569F642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2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Suggested Caption: Naloxone is a common form of harm reduction. Check out these frequently asked questions, then learn more about how naloxone saves lives at </a:t>
            </a:r>
            <a:r>
              <a:rPr lang="en-US" sz="1800" u="sng" dirty="0">
                <a:solidFill>
                  <a:srgbClr val="0E79B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https://www.samhsa.gov/medications-substance-use-disorders/medications-counseling-related-conditions/opioid-overdose-reversal-medications/over-the-counter-naloxone-faqs</a:t>
            </a:r>
            <a:endParaRPr lang="en-US" sz="1800" u="sng" dirty="0">
              <a:solidFill>
                <a:srgbClr val="0E79B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solidFill>
                <a:srgbClr val="0E79B2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dirty="0">
                <a:solidFill>
                  <a:srgbClr val="0E79B2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Note: These graphic are intended to be posted all together.</a:t>
            </a:r>
            <a:endParaRPr lang="en-US" sz="180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92481-2AC7-42CF-A290-9B569F642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9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Suggested Caption: Naloxone is a common form of harm reduction. Check out these frequently asked questions, then learn more about how naloxone saves lives at </a:t>
            </a:r>
            <a:r>
              <a:rPr lang="en-US" sz="1200" u="sng" dirty="0">
                <a:solidFill>
                  <a:srgbClr val="0E79B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https://www.samhsa.gov/medications-substance-use-disorders/medications-counseling-related-conditions/opioid-overdose-reversal-medications/over-the-counter-naloxone-faqs</a:t>
            </a:r>
            <a:endParaRPr lang="en-US" sz="1200" u="sng" dirty="0">
              <a:solidFill>
                <a:srgbClr val="0E79B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>
              <a:solidFill>
                <a:srgbClr val="0E79B2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>
                <a:solidFill>
                  <a:srgbClr val="0E79B2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Note: These graphic are intended to be posted all together.</a:t>
            </a:r>
            <a:endParaRPr lang="en-US" u="non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92481-2AC7-42CF-A290-9B569F642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3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5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B443F-6C19-8542-BA19-6667D88A962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6665EF-036F-DF4D-869E-A26349C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47C8-47BE-134E-2259-E870E8CDC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699" y="4078224"/>
            <a:ext cx="11658600" cy="3218688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Naloxone:</a:t>
            </a:r>
            <a:b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40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 </a:t>
            </a:r>
            <a:r>
              <a:rPr lang="en-US" sz="4000" b="1" dirty="0">
                <a:solidFill>
                  <a:schemeClr val="accent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harm reduction tool </a:t>
            </a:r>
            <a:r>
              <a:rPr lang="en-US" sz="40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everyone should know about.</a:t>
            </a:r>
          </a:p>
        </p:txBody>
      </p:sp>
      <p:pic>
        <p:nvPicPr>
          <p:cNvPr id="4" name="Picture 3" descr="A hand holding a package of medicine&#10;&#10;Description automatically generated">
            <a:extLst>
              <a:ext uri="{FF2B5EF4-FFF2-40B4-BE49-F238E27FC236}">
                <a16:creationId xmlns:a16="http://schemas.microsoft.com/office/drawing/2014/main" id="{CC390D70-C6AE-75AC-8751-9D0FA328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11" y="7796784"/>
            <a:ext cx="7808976" cy="5205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2FEE0-DEA4-BDAA-AF1C-46B1EDB66C0D}"/>
              </a:ext>
            </a:extLst>
          </p:cNvPr>
          <p:cNvSpPr txBox="1"/>
          <p:nvPr/>
        </p:nvSpPr>
        <p:spPr>
          <a:xfrm>
            <a:off x="3310128" y="13185648"/>
            <a:ext cx="727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5">
                    <a:lumMod val="65000"/>
                  </a:schemeClr>
                </a:solidFill>
              </a:rPr>
              <a:t>Image courtesy of Emergent</a:t>
            </a:r>
          </a:p>
        </p:txBody>
      </p:sp>
    </p:spTree>
    <p:extLst>
      <p:ext uri="{BB962C8B-B14F-4D97-AF65-F5344CB8AC3E}">
        <p14:creationId xmlns:p14="http://schemas.microsoft.com/office/powerpoint/2010/main" val="10234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F4BC6A8-76B0-47B2-11EE-80C8663D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5302124"/>
            <a:ext cx="10287000" cy="21959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b="1" dirty="0"/>
              <a:t>What is naloxone?</a:t>
            </a:r>
          </a:p>
          <a:p>
            <a:r>
              <a:rPr lang="en-US" dirty="0"/>
              <a:t>A medicine that reverses the short-term effects of an opioid overdose.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B5703F15-6160-F01E-1EBC-95AABE49337A}"/>
              </a:ext>
            </a:extLst>
          </p:cNvPr>
          <p:cNvSpPr txBox="1">
            <a:spLocks/>
          </p:cNvSpPr>
          <p:nvPr/>
        </p:nvSpPr>
        <p:spPr>
          <a:xfrm>
            <a:off x="1714500" y="7809488"/>
            <a:ext cx="10287000" cy="219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Can naloxone hurt someone?</a:t>
            </a:r>
          </a:p>
          <a:p>
            <a:r>
              <a:rPr lang="en-US" dirty="0"/>
              <a:t>No, even if a person is not experiencing an overdose naloxone will not harm them.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08E519D7-A9EE-8DDB-FCDA-995B07E82705}"/>
              </a:ext>
            </a:extLst>
          </p:cNvPr>
          <p:cNvSpPr txBox="1">
            <a:spLocks/>
          </p:cNvSpPr>
          <p:nvPr/>
        </p:nvSpPr>
        <p:spPr>
          <a:xfrm>
            <a:off x="1714500" y="10316852"/>
            <a:ext cx="10287000" cy="219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Who can get naloxone?</a:t>
            </a:r>
          </a:p>
          <a:p>
            <a:r>
              <a:rPr lang="en-US" dirty="0"/>
              <a:t>Anyone! The medicine is for purchase available for purchase and for free at many locations.</a:t>
            </a:r>
          </a:p>
        </p:txBody>
      </p:sp>
      <p:pic>
        <p:nvPicPr>
          <p:cNvPr id="10" name="Graphic 9" descr="Shield Tick with solid fill">
            <a:extLst>
              <a:ext uri="{FF2B5EF4-FFF2-40B4-BE49-F238E27FC236}">
                <a16:creationId xmlns:a16="http://schemas.microsoft.com/office/drawing/2014/main" id="{B7159695-469B-9B73-BAEE-DC7981563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706" y="9224144"/>
            <a:ext cx="1275588" cy="1275588"/>
          </a:xfrm>
          <a:prstGeom prst="rect">
            <a:avLst/>
          </a:prstGeom>
        </p:spPr>
      </p:pic>
      <p:pic>
        <p:nvPicPr>
          <p:cNvPr id="12" name="Graphic 11" descr="Group with solid fill">
            <a:extLst>
              <a:ext uri="{FF2B5EF4-FFF2-40B4-BE49-F238E27FC236}">
                <a16:creationId xmlns:a16="http://schemas.microsoft.com/office/drawing/2014/main" id="{C3E56837-DF42-3B2B-4FC2-21D8B7349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3706" y="11916162"/>
            <a:ext cx="1449324" cy="1449324"/>
          </a:xfrm>
          <a:prstGeom prst="rect">
            <a:avLst/>
          </a:prstGeom>
        </p:spPr>
      </p:pic>
      <p:pic>
        <p:nvPicPr>
          <p:cNvPr id="14" name="Graphic 13" descr="Medicine with solid fill">
            <a:extLst>
              <a:ext uri="{FF2B5EF4-FFF2-40B4-BE49-F238E27FC236}">
                <a16:creationId xmlns:a16="http://schemas.microsoft.com/office/drawing/2014/main" id="{E9A1320E-3B26-2E90-5B7F-5986E9C272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63706" y="6727698"/>
            <a:ext cx="1275588" cy="12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F4BC6A8-76B0-47B2-11EE-80C8663D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5302124"/>
            <a:ext cx="10287000" cy="21959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b="1" dirty="0"/>
              <a:t>How is naloxone given?</a:t>
            </a:r>
          </a:p>
          <a:p>
            <a:r>
              <a:rPr lang="en-US" dirty="0"/>
              <a:t>It most commonly comes as a nasal spray, but naloxone is also available as an injection.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B5703F15-6160-F01E-1EBC-95AABE49337A}"/>
              </a:ext>
            </a:extLst>
          </p:cNvPr>
          <p:cNvSpPr txBox="1">
            <a:spLocks/>
          </p:cNvSpPr>
          <p:nvPr/>
        </p:nvSpPr>
        <p:spPr>
          <a:xfrm>
            <a:off x="1714500" y="7809488"/>
            <a:ext cx="10287000" cy="219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How can naloxone save a life?</a:t>
            </a:r>
          </a:p>
          <a:p>
            <a:r>
              <a:rPr lang="en-US" dirty="0"/>
              <a:t>Naloxone helps someone experiencing an overdose to start breathing again until help arrives.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08E519D7-A9EE-8DDB-FCDA-995B07E82705}"/>
              </a:ext>
            </a:extLst>
          </p:cNvPr>
          <p:cNvSpPr txBox="1">
            <a:spLocks/>
          </p:cNvSpPr>
          <p:nvPr/>
        </p:nvSpPr>
        <p:spPr>
          <a:xfrm>
            <a:off x="1714500" y="10316852"/>
            <a:ext cx="10287000" cy="219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What is naloxone also know as?</a:t>
            </a:r>
          </a:p>
          <a:p>
            <a:r>
              <a:rPr lang="en-US" dirty="0"/>
              <a:t>Brand names of naloxone include NARCAN® Nasal Spray, </a:t>
            </a:r>
            <a:r>
              <a:rPr lang="en-US" dirty="0" err="1"/>
              <a:t>Kloxxado</a:t>
            </a:r>
            <a:r>
              <a:rPr lang="en-US" dirty="0"/>
              <a:t>, and </a:t>
            </a:r>
            <a:r>
              <a:rPr lang="en-US" dirty="0" err="1"/>
              <a:t>Rezenopy</a:t>
            </a:r>
            <a:r>
              <a:rPr lang="en-US" dirty="0"/>
              <a:t>.</a:t>
            </a:r>
          </a:p>
        </p:txBody>
      </p:sp>
      <p:pic>
        <p:nvPicPr>
          <p:cNvPr id="3" name="Graphic 2" descr="Cough with solid fill">
            <a:extLst>
              <a:ext uri="{FF2B5EF4-FFF2-40B4-BE49-F238E27FC236}">
                <a16:creationId xmlns:a16="http://schemas.microsoft.com/office/drawing/2014/main" id="{250CD693-B397-9031-88C6-38C5971FA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700" y="6967984"/>
            <a:ext cx="1371600" cy="1371600"/>
          </a:xfrm>
          <a:prstGeom prst="rect">
            <a:avLst/>
          </a:prstGeom>
        </p:spPr>
      </p:pic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7EB7E7F5-24C8-4625-BC81-9B4727478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15700" y="947534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Toolkit">
      <a:dk1>
        <a:sysClr val="windowText" lastClr="000000"/>
      </a:dk1>
      <a:lt1>
        <a:sysClr val="window" lastClr="FFFFFF"/>
      </a:lt1>
      <a:dk2>
        <a:srgbClr val="073E5D"/>
      </a:dk2>
      <a:lt2>
        <a:srgbClr val="F2F2F2"/>
      </a:lt2>
      <a:accent1>
        <a:srgbClr val="4C2C69"/>
      </a:accent1>
      <a:accent2>
        <a:srgbClr val="996FC3"/>
      </a:accent2>
      <a:accent3>
        <a:srgbClr val="CA054D"/>
      </a:accent3>
      <a:accent4>
        <a:srgbClr val="0E79B2"/>
      </a:accent4>
      <a:accent5>
        <a:srgbClr val="FFFFFF"/>
      </a:accent5>
      <a:accent6>
        <a:srgbClr val="C2E6FA"/>
      </a:accent6>
      <a:hlink>
        <a:srgbClr val="0E79B2"/>
      </a:hlink>
      <a:folHlink>
        <a:srgbClr val="954F72"/>
      </a:folHlink>
    </a:clrScheme>
    <a:fontScheme name="Harm Reduction Saves Lives Toolkit">
      <a:majorFont>
        <a:latin typeface="Helvetica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310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Helvetica</vt:lpstr>
      <vt:lpstr>Helvetica Neue Condensed</vt:lpstr>
      <vt:lpstr>Office Theme</vt:lpstr>
      <vt:lpstr>Naloxone: A harm reduction tool everyone should know about.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Borreson, Erik B</dc:creator>
  <cp:lastModifiedBy>Spiess, Sophia</cp:lastModifiedBy>
  <cp:revision>13</cp:revision>
  <dcterms:created xsi:type="dcterms:W3CDTF">2024-07-18T19:23:56Z</dcterms:created>
  <dcterms:modified xsi:type="dcterms:W3CDTF">2024-08-29T16:30:36Z</dcterms:modified>
</cp:coreProperties>
</file>